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58" r:id="rId3"/>
    <p:sldId id="324" r:id="rId4"/>
    <p:sldId id="445" r:id="rId5"/>
    <p:sldId id="446" r:id="rId6"/>
    <p:sldId id="447" r:id="rId7"/>
    <p:sldId id="458" r:id="rId8"/>
    <p:sldId id="280" r:id="rId9"/>
    <p:sldId id="459" r:id="rId10"/>
    <p:sldId id="450" r:id="rId11"/>
    <p:sldId id="451" r:id="rId12"/>
    <p:sldId id="452" r:id="rId13"/>
    <p:sldId id="453" r:id="rId14"/>
  </p:sldIdLst>
  <p:sldSz cx="12192000" cy="6858000"/>
  <p:notesSz cx="6858000" cy="9144000"/>
  <p:embeddedFontLst>
    <p:embeddedFont>
      <p:font typeface="微软雅黑" panose="020B0503020204020204" charset="-122"/>
      <p:regular r:id="rId20"/>
    </p:embeddedFont>
    <p:embeddedFont>
      <p:font typeface="汉仪程行简" panose="00020600040101010101" charset="-122"/>
      <p:regular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F54"/>
    <a:srgbClr val="298558"/>
    <a:srgbClr val="278055"/>
    <a:srgbClr val="70995E"/>
    <a:srgbClr val="FFBA55"/>
    <a:srgbClr val="2A885B"/>
    <a:srgbClr val="FDFDFD"/>
    <a:srgbClr val="2A875A"/>
    <a:srgbClr val="7F7F7F"/>
    <a:srgbClr val="AA6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66" d="100"/>
          <a:sy n="66" d="100"/>
        </p:scale>
        <p:origin x="716" y="52"/>
      </p:cViewPr>
      <p:guideLst>
        <p:guide orient="horz" pos="2208"/>
        <p:guide pos="387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165.xml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45.xml"/><Relationship Id="rId12" Type="http://schemas.openxmlformats.org/officeDocument/2006/relationships/image" Target="../media/image5.png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54.xml"/><Relationship Id="rId12" Type="http://schemas.openxmlformats.org/officeDocument/2006/relationships/image" Target="../media/image5.png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64.xml"/><Relationship Id="rId16" Type="http://schemas.openxmlformats.org/officeDocument/2006/relationships/image" Target="../media/image12.png"/><Relationship Id="rId15" Type="http://schemas.openxmlformats.org/officeDocument/2006/relationships/tags" Target="../tags/tag163.xml"/><Relationship Id="rId14" Type="http://schemas.microsoft.com/office/2007/relationships/media" Target="../media/media1.mp4"/><Relationship Id="rId13" Type="http://schemas.openxmlformats.org/officeDocument/2006/relationships/video" Target="../media/media1.mp4"/><Relationship Id="rId12" Type="http://schemas.openxmlformats.org/officeDocument/2006/relationships/image" Target="../media/image5.png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66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73.xml"/><Relationship Id="rId13" Type="http://schemas.openxmlformats.org/officeDocument/2006/relationships/image" Target="../media/image7.jpeg"/><Relationship Id="rId12" Type="http://schemas.openxmlformats.org/officeDocument/2006/relationships/image" Target="../media/image6.png"/><Relationship Id="rId11" Type="http://schemas.openxmlformats.org/officeDocument/2006/relationships/image" Target="../media/image5.png"/><Relationship Id="rId10" Type="http://schemas.openxmlformats.org/officeDocument/2006/relationships/tags" Target="../tags/tag72.xml"/><Relationship Id="rId1" Type="http://schemas.openxmlformats.org/officeDocument/2006/relationships/tags" Target="../tags/tag6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82.xml"/><Relationship Id="rId12" Type="http://schemas.openxmlformats.org/officeDocument/2006/relationships/image" Target="../media/image6.png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91.xml"/><Relationship Id="rId13" Type="http://schemas.openxmlformats.org/officeDocument/2006/relationships/image" Target="../media/image8.png"/><Relationship Id="rId12" Type="http://schemas.openxmlformats.org/officeDocument/2006/relationships/image" Target="../media/image5.png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00.xml"/><Relationship Id="rId13" Type="http://schemas.openxmlformats.org/officeDocument/2006/relationships/image" Target="../media/image9.png"/><Relationship Id="rId12" Type="http://schemas.openxmlformats.org/officeDocument/2006/relationships/image" Target="../media/image5.png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09.xml"/><Relationship Id="rId14" Type="http://schemas.openxmlformats.org/officeDocument/2006/relationships/image" Target="../media/image11.png"/><Relationship Id="rId13" Type="http://schemas.openxmlformats.org/officeDocument/2006/relationships/image" Target="../media/image10.png"/><Relationship Id="rId12" Type="http://schemas.openxmlformats.org/officeDocument/2006/relationships/image" Target="../media/image5.png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18.xml"/><Relationship Id="rId13" Type="http://schemas.openxmlformats.org/officeDocument/2006/relationships/image" Target="../media/image5.png"/><Relationship Id="rId12" Type="http://schemas.openxmlformats.org/officeDocument/2006/relationships/image" Target="../media/image9.png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27.xml"/><Relationship Id="rId14" Type="http://schemas.openxmlformats.org/officeDocument/2006/relationships/image" Target="../media/image11.png"/><Relationship Id="rId13" Type="http://schemas.openxmlformats.org/officeDocument/2006/relationships/image" Target="../media/image10.png"/><Relationship Id="rId12" Type="http://schemas.openxmlformats.org/officeDocument/2006/relationships/image" Target="../media/image5.png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36.xml"/><Relationship Id="rId12" Type="http://schemas.openxmlformats.org/officeDocument/2006/relationships/image" Target="../media/image5.png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\Desktop\橘子图片\880140299cc526e8500ebf9794365990.jpg880140299cc526e8500ebf979436599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1560" b="11726"/>
          <a:stretch>
            <a:fillRect/>
          </a:stretch>
        </p:blipFill>
        <p:spPr>
          <a:xfrm flipH="1">
            <a:off x="0" y="-30479"/>
            <a:ext cx="10352404" cy="6888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56288" y="2685415"/>
            <a:ext cx="9542771" cy="1642110"/>
            <a:chOff x="7469" y="4229"/>
            <a:chExt cx="12815" cy="2586"/>
          </a:xfrm>
        </p:grpSpPr>
        <p:sp>
          <p:nvSpPr>
            <p:cNvPr id="11" name="矩形 10"/>
            <p:cNvSpPr/>
            <p:nvPr/>
          </p:nvSpPr>
          <p:spPr>
            <a:xfrm rot="16200000">
              <a:off x="12040" y="-342"/>
              <a:ext cx="2586" cy="11728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>
              <a:outerShdw blurRad="50800" dir="636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879" y="4577"/>
              <a:ext cx="12405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200" b="1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宣传画册项目分析</a:t>
              </a:r>
              <a:endParaRPr lang="zh-CN" altLang="en-US" sz="6000" spc="6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pic>
        <p:nvPicPr>
          <p:cNvPr id="9" name="图片 8" descr="C:\Users\周伟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1016" y="425966"/>
            <a:ext cx="6231389" cy="180300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矩形 122"/>
          <p:cNvSpPr/>
          <p:nvPr/>
        </p:nvSpPr>
        <p:spPr>
          <a:xfrm>
            <a:off x="21232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000">
              <a:effectLst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89960" y="3185795"/>
            <a:ext cx="1289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>
                <a:solidFill>
                  <a:srgbClr val="FFBA55"/>
                </a:solidFill>
              </a:rPr>
              <a:t>镜</a:t>
            </a:r>
            <a:r>
              <a:rPr lang="en-US" altLang="zh-CN" sz="3200" b="1">
                <a:solidFill>
                  <a:srgbClr val="FFBA55"/>
                </a:solidFill>
              </a:rPr>
              <a:t>  </a:t>
            </a:r>
            <a:r>
              <a:rPr lang="zh-CN" altLang="en-US" sz="3200" b="1">
                <a:solidFill>
                  <a:srgbClr val="FFBA55"/>
                </a:solidFill>
              </a:rPr>
              <a:t>头</a:t>
            </a:r>
            <a:endParaRPr lang="zh-CN" altLang="en-US" sz="3200" b="1">
              <a:solidFill>
                <a:srgbClr val="FFBA55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96510" y="4565015"/>
            <a:ext cx="1559560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定焦镜头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96510" y="2236470"/>
            <a:ext cx="1677670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变焦镜头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左中括号 3"/>
          <p:cNvSpPr/>
          <p:nvPr/>
        </p:nvSpPr>
        <p:spPr>
          <a:xfrm>
            <a:off x="4792980" y="2670810"/>
            <a:ext cx="258445" cy="2327275"/>
          </a:xfrm>
          <a:prstGeom prst="leftBracket">
            <a:avLst/>
          </a:prstGeom>
          <a:ln w="28575">
            <a:solidFill>
              <a:srgbClr val="FFBA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左中括号 17"/>
          <p:cNvSpPr/>
          <p:nvPr/>
        </p:nvSpPr>
        <p:spPr>
          <a:xfrm>
            <a:off x="6581140" y="1732915"/>
            <a:ext cx="258445" cy="2327275"/>
          </a:xfrm>
          <a:prstGeom prst="leftBracket">
            <a:avLst/>
          </a:prstGeom>
          <a:ln w="28575">
            <a:solidFill>
              <a:srgbClr val="FFBA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797675" y="1471295"/>
            <a:ext cx="308419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广角镜头（</a:t>
            </a:r>
            <a:r>
              <a:rPr lang="en-US" altLang="zh-CN" sz="2000" b="1" dirty="0">
                <a:solidFill>
                  <a:schemeClr val="bg1"/>
                </a:solidFill>
              </a:rPr>
              <a:t>24—35mm</a:t>
            </a:r>
            <a:r>
              <a:rPr lang="zh-CN" altLang="en-US" sz="2000" b="1" dirty="0">
                <a:solidFill>
                  <a:schemeClr val="bg1"/>
                </a:solidFill>
              </a:rPr>
              <a:t>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97675" y="2197735"/>
            <a:ext cx="307149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标准镜头（</a:t>
            </a:r>
            <a:r>
              <a:rPr lang="en-US" altLang="zh-CN" sz="2000" b="1" dirty="0">
                <a:solidFill>
                  <a:schemeClr val="bg1"/>
                </a:solidFill>
              </a:rPr>
              <a:t>40—55mm</a:t>
            </a:r>
            <a:r>
              <a:rPr lang="zh-CN" altLang="en-US" sz="2000" b="1" dirty="0">
                <a:solidFill>
                  <a:schemeClr val="bg1"/>
                </a:solidFill>
              </a:rPr>
              <a:t>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797675" y="2924175"/>
            <a:ext cx="324675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</a:rPr>
              <a:t>中焦镜头（</a:t>
            </a:r>
            <a:r>
              <a:rPr lang="en-US" altLang="zh-CN" sz="2000" b="1">
                <a:solidFill>
                  <a:schemeClr val="bg1"/>
                </a:solidFill>
              </a:rPr>
              <a:t>75—135mm</a:t>
            </a:r>
            <a:r>
              <a:rPr lang="zh-CN" altLang="en-US" sz="2000" b="1">
                <a:solidFill>
                  <a:schemeClr val="bg1"/>
                </a:solidFill>
              </a:rPr>
              <a:t>）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797675" y="3650615"/>
            <a:ext cx="310070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</a:rPr>
              <a:t>长焦镜头</a:t>
            </a:r>
            <a:r>
              <a:rPr lang="zh-CN" altLang="en-US" sz="2000" b="1" spc="-110">
                <a:solidFill>
                  <a:schemeClr val="bg1"/>
                </a:solidFill>
                <a:uFillTx/>
              </a:rPr>
              <a:t>（</a:t>
            </a:r>
            <a:r>
              <a:rPr lang="en-US" altLang="zh-CN" sz="2000" b="1" spc="-110">
                <a:solidFill>
                  <a:schemeClr val="bg1"/>
                </a:solidFill>
                <a:uFillTx/>
              </a:rPr>
              <a:t>135—300mm</a:t>
            </a:r>
            <a:r>
              <a:rPr lang="zh-CN" altLang="en-US" sz="2000" b="1" spc="-110">
                <a:solidFill>
                  <a:schemeClr val="bg1"/>
                </a:solidFill>
                <a:uFillTx/>
              </a:rPr>
              <a:t>）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-53393" y="2862580"/>
            <a:ext cx="1702557" cy="501015"/>
            <a:chOff x="8890600" y="1892010"/>
            <a:chExt cx="2059632" cy="500865"/>
          </a:xfrm>
        </p:grpSpPr>
        <p:sp>
          <p:nvSpPr>
            <p:cNvPr id="63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8055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890600" y="1936448"/>
              <a:ext cx="1928124" cy="38850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焦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距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-23979" y="1532791"/>
            <a:ext cx="1673147" cy="501015"/>
            <a:chOff x="8913888" y="1892011"/>
            <a:chExt cx="2024053" cy="500865"/>
          </a:xfrm>
          <a:solidFill>
            <a:srgbClr val="2A875A"/>
          </a:solidFill>
        </p:grpSpPr>
        <p:sp>
          <p:nvSpPr>
            <p:cNvPr id="66" name="Round Same Side Corner Rectangle 29"/>
            <p:cNvSpPr/>
            <p:nvPr/>
          </p:nvSpPr>
          <p:spPr>
            <a:xfrm rot="5400000">
              <a:off x="9685853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7" name="Rectangle 74"/>
            <p:cNvSpPr/>
            <p:nvPr/>
          </p:nvSpPr>
          <p:spPr>
            <a:xfrm>
              <a:off x="8913888" y="1947240"/>
              <a:ext cx="1928125" cy="38850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摄影发展史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-163823" y="2219925"/>
            <a:ext cx="1818059" cy="501015"/>
            <a:chOff x="8750872" y="1892010"/>
            <a:chExt cx="2199360" cy="500865"/>
          </a:xfrm>
          <a:solidFill>
            <a:srgbClr val="298558"/>
          </a:solidFill>
        </p:grpSpPr>
        <p:sp>
          <p:nvSpPr>
            <p:cNvPr id="69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0" name="Rectangle 74"/>
            <p:cNvSpPr/>
            <p:nvPr/>
          </p:nvSpPr>
          <p:spPr>
            <a:xfrm>
              <a:off x="8750872" y="1947240"/>
              <a:ext cx="2184566" cy="390745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成像原理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0257" y="3714403"/>
            <a:ext cx="2132969" cy="539750"/>
            <a:chOff x="4" y="1525"/>
            <a:chExt cx="3359" cy="850"/>
          </a:xfrm>
        </p:grpSpPr>
        <p:grpSp>
          <p:nvGrpSpPr>
            <p:cNvPr id="72" name="组合 71"/>
            <p:cNvGrpSpPr/>
            <p:nvPr/>
          </p:nvGrpSpPr>
          <p:grpSpPr>
            <a:xfrm>
              <a:off x="516" y="1563"/>
              <a:ext cx="2847" cy="805"/>
              <a:chOff x="8709818" y="1911360"/>
              <a:chExt cx="2695097" cy="511022"/>
            </a:xfrm>
          </p:grpSpPr>
          <p:sp>
            <p:nvSpPr>
              <p:cNvPr id="75" name="Round Same Side Corner Rectangle 29"/>
              <p:cNvSpPr/>
              <p:nvPr/>
            </p:nvSpPr>
            <p:spPr>
              <a:xfrm rot="5400000">
                <a:off x="9688860" y="932318"/>
                <a:ext cx="511022" cy="24691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9" name="Rectangle 74"/>
              <p:cNvSpPr/>
              <p:nvPr/>
            </p:nvSpPr>
            <p:spPr>
              <a:xfrm>
                <a:off x="9022801" y="1956631"/>
                <a:ext cx="2382114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l"/>
                <a:r>
                  <a:rPr lang="zh-CN" altLang="en-US" sz="22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镜头分类</a:t>
                </a:r>
                <a:endParaRPr lang="zh-CN" altLang="en-US" sz="2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73" name="图片 72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" y="1525"/>
              <a:ext cx="850" cy="850"/>
            </a:xfrm>
            <a:prstGeom prst="rect">
              <a:avLst/>
            </a:prstGeom>
          </p:spPr>
        </p:pic>
      </p:grpSp>
      <p:sp>
        <p:nvSpPr>
          <p:cNvPr id="81" name="等腰三角形 80"/>
          <p:cNvSpPr/>
          <p:nvPr/>
        </p:nvSpPr>
        <p:spPr>
          <a:xfrm rot="5400000">
            <a:off x="26480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 rot="16200000">
            <a:off x="1006635" y="-934224"/>
            <a:ext cx="664963" cy="2606877"/>
          </a:xfrm>
          <a:prstGeom prst="rect">
            <a:avLst/>
          </a:prstGeom>
          <a:solidFill>
            <a:srgbClr val="298659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-25130" y="1378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FFBA55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宣传画册项目分析</a:t>
            </a:r>
            <a:endParaRPr lang="zh-CN" altLang="en-US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3597230" y="-40089"/>
            <a:ext cx="1800000" cy="772315"/>
            <a:chOff x="3452855" y="-40089"/>
            <a:chExt cx="1800000" cy="772315"/>
          </a:xfrm>
        </p:grpSpPr>
        <p:grpSp>
          <p:nvGrpSpPr>
            <p:cNvPr id="86" name="组合 85"/>
            <p:cNvGrpSpPr/>
            <p:nvPr/>
          </p:nvGrpSpPr>
          <p:grpSpPr>
            <a:xfrm>
              <a:off x="3452855" y="23985"/>
              <a:ext cx="1800000" cy="708241"/>
              <a:chOff x="7964" y="565"/>
              <a:chExt cx="2136" cy="1173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7964" y="565"/>
                <a:ext cx="2136" cy="1149"/>
                <a:chOff x="7496" y="2497"/>
                <a:chExt cx="2987" cy="1337"/>
              </a:xfrm>
            </p:grpSpPr>
            <p:sp>
              <p:nvSpPr>
                <p:cNvPr id="92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496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0" name="文本框 89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析项目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7" name="图形 8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/>
        </p:nvGrpSpPr>
        <p:grpSpPr>
          <a:xfrm>
            <a:off x="5754821" y="-49669"/>
            <a:ext cx="1800000" cy="775482"/>
            <a:chOff x="5610446" y="-49669"/>
            <a:chExt cx="1800000" cy="775482"/>
          </a:xfrm>
        </p:grpSpPr>
        <p:grpSp>
          <p:nvGrpSpPr>
            <p:cNvPr id="95" name="组合 94"/>
            <p:cNvGrpSpPr/>
            <p:nvPr/>
          </p:nvGrpSpPr>
          <p:grpSpPr>
            <a:xfrm>
              <a:off x="5610446" y="17572"/>
              <a:ext cx="1800000" cy="708241"/>
              <a:chOff x="7965" y="565"/>
              <a:chExt cx="2134" cy="1173"/>
            </a:xfrm>
          </p:grpSpPr>
          <p:grpSp>
            <p:nvGrpSpPr>
              <p:cNvPr id="97" name="组合 9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03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8" name="文本框 9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知原理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6" name="图形 9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08" name="组合 107"/>
          <p:cNvGrpSpPr/>
          <p:nvPr/>
        </p:nvGrpSpPr>
        <p:grpSpPr>
          <a:xfrm>
            <a:off x="7920475" y="-47278"/>
            <a:ext cx="1800000" cy="791844"/>
            <a:chOff x="7776100" y="-47278"/>
            <a:chExt cx="1800000" cy="791844"/>
          </a:xfrm>
        </p:grpSpPr>
        <p:grpSp>
          <p:nvGrpSpPr>
            <p:cNvPr id="109" name="组合 108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11" name="组合 110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3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2" name="文本框 111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练技能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0" name="图形 10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15" name="组合 114"/>
          <p:cNvGrpSpPr/>
          <p:nvPr/>
        </p:nvGrpSpPr>
        <p:grpSpPr>
          <a:xfrm>
            <a:off x="10086128" y="-40044"/>
            <a:ext cx="1800000" cy="765857"/>
            <a:chOff x="9941753" y="-40044"/>
            <a:chExt cx="1800000" cy="765857"/>
          </a:xfrm>
        </p:grpSpPr>
        <p:grpSp>
          <p:nvGrpSpPr>
            <p:cNvPr id="116" name="组合 115"/>
            <p:cNvGrpSpPr/>
            <p:nvPr/>
          </p:nvGrpSpPr>
          <p:grpSpPr>
            <a:xfrm>
              <a:off x="9941753" y="17572"/>
              <a:ext cx="1800000" cy="708241"/>
              <a:chOff x="7965" y="565"/>
              <a:chExt cx="2134" cy="1173"/>
            </a:xfrm>
          </p:grpSpPr>
          <p:grpSp>
            <p:nvGrpSpPr>
              <p:cNvPr id="118" name="组合 117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20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1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9" name="文本框 11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做总结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7" name="图形 11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pic>
        <p:nvPicPr>
          <p:cNvPr id="122" name="图片 121" descr="渐变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矩形 119"/>
          <p:cNvSpPr/>
          <p:nvPr/>
        </p:nvSpPr>
        <p:spPr>
          <a:xfrm>
            <a:off x="21232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64880" y="1643184"/>
            <a:ext cx="7230361" cy="3904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spc="600" dirty="0">
                <a:solidFill>
                  <a:schemeClr val="bg1"/>
                </a:solidFill>
              </a:rPr>
              <a:t>24—35</a:t>
            </a:r>
            <a:r>
              <a:rPr lang="zh-CN" altLang="en-US" sz="2400" spc="600" dirty="0">
                <a:solidFill>
                  <a:schemeClr val="bg1"/>
                </a:solidFill>
              </a:rPr>
              <a:t>是</a:t>
            </a:r>
            <a:r>
              <a:rPr lang="zh-CN" altLang="en-US" sz="2400" b="1" spc="600" dirty="0">
                <a:solidFill>
                  <a:srgbClr val="FFBA55"/>
                </a:solidFill>
              </a:rPr>
              <a:t>广角</a:t>
            </a:r>
            <a:r>
              <a:rPr lang="zh-CN" altLang="en-US" sz="2400" spc="600" dirty="0">
                <a:solidFill>
                  <a:schemeClr val="bg1"/>
                </a:solidFill>
              </a:rPr>
              <a:t>，视野广阔拍</a:t>
            </a:r>
            <a:r>
              <a:rPr lang="zh-CN" altLang="en-US" sz="2400" b="1" spc="600" dirty="0">
                <a:solidFill>
                  <a:srgbClr val="FFBA55"/>
                </a:solidFill>
              </a:rPr>
              <a:t>风光</a:t>
            </a:r>
            <a:r>
              <a:rPr lang="zh-CN" altLang="en-US" sz="2400" spc="600" dirty="0">
                <a:solidFill>
                  <a:schemeClr val="bg1"/>
                </a:solidFill>
              </a:rPr>
              <a:t>；</a:t>
            </a:r>
            <a:endParaRPr lang="zh-CN" altLang="en-US" sz="2400" spc="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spc="600" dirty="0">
                <a:solidFill>
                  <a:schemeClr val="bg1"/>
                </a:solidFill>
              </a:rPr>
              <a:t>40—55</a:t>
            </a:r>
            <a:r>
              <a:rPr lang="zh-CN" altLang="en-US" sz="2400" spc="600" dirty="0">
                <a:solidFill>
                  <a:schemeClr val="bg1"/>
                </a:solidFill>
              </a:rPr>
              <a:t>是</a:t>
            </a:r>
            <a:r>
              <a:rPr lang="zh-CN" altLang="en-US" sz="2400" b="1" spc="600" dirty="0">
                <a:solidFill>
                  <a:srgbClr val="FFBA55"/>
                </a:solidFill>
              </a:rPr>
              <a:t>标准</a:t>
            </a:r>
            <a:r>
              <a:rPr lang="zh-CN" altLang="en-US" sz="2400" spc="600" dirty="0">
                <a:solidFill>
                  <a:schemeClr val="bg1"/>
                </a:solidFill>
              </a:rPr>
              <a:t>，气氛</a:t>
            </a:r>
            <a:r>
              <a:rPr lang="zh-CN" altLang="en-US" sz="2400" b="1" spc="600" dirty="0">
                <a:solidFill>
                  <a:srgbClr val="FFBA55"/>
                </a:solidFill>
              </a:rPr>
              <a:t>真实</a:t>
            </a:r>
            <a:r>
              <a:rPr lang="zh-CN" altLang="en-US" sz="2400" spc="600" dirty="0">
                <a:solidFill>
                  <a:schemeClr val="bg1"/>
                </a:solidFill>
              </a:rPr>
              <a:t>变形小；</a:t>
            </a:r>
            <a:endParaRPr lang="zh-CN" altLang="en-US" sz="2400" spc="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spc="600" dirty="0">
                <a:solidFill>
                  <a:schemeClr val="bg1"/>
                </a:solidFill>
              </a:rPr>
              <a:t>70—135</a:t>
            </a:r>
            <a:r>
              <a:rPr lang="zh-CN" altLang="en-US" sz="2400" b="1" spc="600" dirty="0">
                <a:solidFill>
                  <a:srgbClr val="FFBA55"/>
                </a:solidFill>
              </a:rPr>
              <a:t>中焦</a:t>
            </a:r>
            <a:r>
              <a:rPr lang="zh-CN" altLang="en-US" sz="2400" spc="600" dirty="0">
                <a:solidFill>
                  <a:schemeClr val="bg1"/>
                </a:solidFill>
              </a:rPr>
              <a:t>，拍摄</a:t>
            </a:r>
            <a:r>
              <a:rPr lang="zh-CN" altLang="en-US" sz="2400" b="1" spc="600" dirty="0">
                <a:solidFill>
                  <a:srgbClr val="FFBA55"/>
                </a:solidFill>
              </a:rPr>
              <a:t>特写</a:t>
            </a:r>
            <a:r>
              <a:rPr lang="zh-CN" altLang="en-US" sz="2400" spc="600" dirty="0">
                <a:solidFill>
                  <a:schemeClr val="bg1"/>
                </a:solidFill>
              </a:rPr>
              <a:t>和</a:t>
            </a:r>
            <a:r>
              <a:rPr lang="zh-CN" altLang="en-US" sz="2400" b="1" spc="600" dirty="0">
                <a:solidFill>
                  <a:srgbClr val="FFBA55"/>
                </a:solidFill>
              </a:rPr>
              <a:t>人像</a:t>
            </a:r>
            <a:r>
              <a:rPr lang="zh-CN" altLang="en-US" sz="2400" spc="600" dirty="0">
                <a:solidFill>
                  <a:schemeClr val="bg1"/>
                </a:solidFill>
              </a:rPr>
              <a:t>；</a:t>
            </a:r>
            <a:endParaRPr lang="zh-CN" altLang="en-US" sz="2400" spc="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spc="600" dirty="0">
                <a:solidFill>
                  <a:schemeClr val="bg1"/>
                </a:solidFill>
              </a:rPr>
              <a:t>300</a:t>
            </a:r>
            <a:r>
              <a:rPr lang="zh-CN" altLang="en-US" sz="2400" spc="600" dirty="0">
                <a:solidFill>
                  <a:schemeClr val="bg1"/>
                </a:solidFill>
              </a:rPr>
              <a:t>以下是</a:t>
            </a:r>
            <a:r>
              <a:rPr lang="zh-CN" altLang="en-US" sz="2400" b="1" spc="600" dirty="0">
                <a:solidFill>
                  <a:srgbClr val="FFBA55"/>
                </a:solidFill>
              </a:rPr>
              <a:t>长焦</a:t>
            </a:r>
            <a:r>
              <a:rPr lang="zh-CN" altLang="en-US" sz="2400" spc="600" dirty="0">
                <a:solidFill>
                  <a:schemeClr val="bg1"/>
                </a:solidFill>
              </a:rPr>
              <a:t>，</a:t>
            </a:r>
            <a:r>
              <a:rPr lang="zh-CN" altLang="en-US" sz="2400" b="1" spc="600" dirty="0">
                <a:solidFill>
                  <a:srgbClr val="FFBA55"/>
                </a:solidFill>
              </a:rPr>
              <a:t>远距</a:t>
            </a:r>
            <a:r>
              <a:rPr lang="zh-CN" altLang="en-US" sz="2400" spc="600" dirty="0">
                <a:solidFill>
                  <a:schemeClr val="bg1"/>
                </a:solidFill>
              </a:rPr>
              <a:t>拍摄突主体；</a:t>
            </a:r>
            <a:endParaRPr lang="zh-CN" altLang="en-US" sz="2400" spc="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spc="600" dirty="0">
                <a:solidFill>
                  <a:schemeClr val="bg1"/>
                </a:solidFill>
              </a:rPr>
              <a:t>总之就是一句话，</a:t>
            </a:r>
            <a:endParaRPr lang="zh-CN" altLang="en-US" sz="2400" spc="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spc="600" dirty="0">
                <a:solidFill>
                  <a:schemeClr val="bg1"/>
                </a:solidFill>
              </a:rPr>
              <a:t>焦距越</a:t>
            </a:r>
            <a:r>
              <a:rPr lang="zh-CN" altLang="en-US" sz="2400" b="1" spc="600" dirty="0">
                <a:solidFill>
                  <a:srgbClr val="FFBA55"/>
                </a:solidFill>
              </a:rPr>
              <a:t>短</a:t>
            </a:r>
            <a:r>
              <a:rPr lang="zh-CN" altLang="en-US" sz="2400" spc="600" dirty="0">
                <a:solidFill>
                  <a:schemeClr val="bg1"/>
                </a:solidFill>
              </a:rPr>
              <a:t>，面越</a:t>
            </a:r>
            <a:r>
              <a:rPr lang="zh-CN" altLang="en-US" sz="2400" b="1" spc="600" dirty="0">
                <a:solidFill>
                  <a:srgbClr val="FFBA55"/>
                </a:solidFill>
              </a:rPr>
              <a:t>宽</a:t>
            </a:r>
            <a:r>
              <a:rPr lang="zh-CN" altLang="en-US" sz="2400" spc="600" dirty="0">
                <a:solidFill>
                  <a:schemeClr val="bg1"/>
                </a:solidFill>
              </a:rPr>
              <a:t>；</a:t>
            </a:r>
            <a:endParaRPr lang="zh-CN" altLang="en-US" sz="2400" spc="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spc="600" dirty="0">
                <a:solidFill>
                  <a:schemeClr val="bg1"/>
                </a:solidFill>
              </a:rPr>
              <a:t>焦距越</a:t>
            </a:r>
            <a:r>
              <a:rPr lang="zh-CN" altLang="en-US" sz="2400" b="1" spc="600" dirty="0">
                <a:solidFill>
                  <a:srgbClr val="FFBA55"/>
                </a:solidFill>
              </a:rPr>
              <a:t>长</a:t>
            </a:r>
            <a:r>
              <a:rPr lang="zh-CN" altLang="en-US" sz="2400" spc="600" dirty="0">
                <a:solidFill>
                  <a:schemeClr val="bg1"/>
                </a:solidFill>
              </a:rPr>
              <a:t>，面越</a:t>
            </a:r>
            <a:r>
              <a:rPr lang="zh-CN" altLang="en-US" sz="2400" b="1" spc="600" dirty="0">
                <a:solidFill>
                  <a:srgbClr val="FFBA55"/>
                </a:solidFill>
              </a:rPr>
              <a:t>窄</a:t>
            </a:r>
            <a:r>
              <a:rPr lang="zh-CN" altLang="en-US" sz="2400" spc="600" dirty="0">
                <a:solidFill>
                  <a:schemeClr val="bg1"/>
                </a:solidFill>
              </a:rPr>
              <a:t>。</a:t>
            </a:r>
            <a:endParaRPr lang="zh-CN" altLang="en-US" sz="2400" spc="600" dirty="0">
              <a:solidFill>
                <a:schemeClr val="bg1"/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-53393" y="2862580"/>
            <a:ext cx="1702557" cy="501015"/>
            <a:chOff x="8890600" y="1892010"/>
            <a:chExt cx="2059632" cy="500865"/>
          </a:xfrm>
        </p:grpSpPr>
        <p:sp>
          <p:nvSpPr>
            <p:cNvPr id="60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8055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/>
          </p:nvSpPr>
          <p:spPr>
            <a:xfrm>
              <a:off x="8890600" y="1936448"/>
              <a:ext cx="1928124" cy="38850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焦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距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-23979" y="1532791"/>
            <a:ext cx="1673147" cy="501015"/>
            <a:chOff x="8913888" y="1892011"/>
            <a:chExt cx="2024053" cy="500865"/>
          </a:xfrm>
          <a:solidFill>
            <a:srgbClr val="2A875A"/>
          </a:solidFill>
        </p:grpSpPr>
        <p:sp>
          <p:nvSpPr>
            <p:cNvPr id="63" name="Round Same Side Corner Rectangle 29"/>
            <p:cNvSpPr/>
            <p:nvPr/>
          </p:nvSpPr>
          <p:spPr>
            <a:xfrm rot="5400000">
              <a:off x="9685853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913888" y="1947240"/>
              <a:ext cx="1928125" cy="38850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摄影发展史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-163823" y="2219925"/>
            <a:ext cx="1818059" cy="501015"/>
            <a:chOff x="8750872" y="1892010"/>
            <a:chExt cx="2199360" cy="500865"/>
          </a:xfrm>
          <a:solidFill>
            <a:srgbClr val="298558"/>
          </a:solidFill>
        </p:grpSpPr>
        <p:sp>
          <p:nvSpPr>
            <p:cNvPr id="66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7" name="Rectangle 74"/>
            <p:cNvSpPr/>
            <p:nvPr/>
          </p:nvSpPr>
          <p:spPr>
            <a:xfrm>
              <a:off x="8750872" y="1947240"/>
              <a:ext cx="2184566" cy="390745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成像原理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-20257" y="3714403"/>
            <a:ext cx="2132969" cy="539750"/>
            <a:chOff x="4" y="1525"/>
            <a:chExt cx="3359" cy="850"/>
          </a:xfrm>
        </p:grpSpPr>
        <p:grpSp>
          <p:nvGrpSpPr>
            <p:cNvPr id="69" name="组合 68"/>
            <p:cNvGrpSpPr/>
            <p:nvPr/>
          </p:nvGrpSpPr>
          <p:grpSpPr>
            <a:xfrm>
              <a:off x="516" y="1563"/>
              <a:ext cx="2847" cy="805"/>
              <a:chOff x="8709818" y="1911360"/>
              <a:chExt cx="2695097" cy="511022"/>
            </a:xfrm>
          </p:grpSpPr>
          <p:sp>
            <p:nvSpPr>
              <p:cNvPr id="71" name="Round Same Side Corner Rectangle 29"/>
              <p:cNvSpPr/>
              <p:nvPr/>
            </p:nvSpPr>
            <p:spPr>
              <a:xfrm rot="5400000">
                <a:off x="9688860" y="932318"/>
                <a:ext cx="511022" cy="24691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2" name="Rectangle 74"/>
              <p:cNvSpPr/>
              <p:nvPr/>
            </p:nvSpPr>
            <p:spPr>
              <a:xfrm>
                <a:off x="9022801" y="1956631"/>
                <a:ext cx="2382114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l"/>
                <a:r>
                  <a:rPr lang="zh-CN" altLang="en-US" sz="22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镜头分类</a:t>
                </a:r>
                <a:endParaRPr lang="zh-CN" altLang="en-US" sz="2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70" name="图片 69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" y="1525"/>
              <a:ext cx="850" cy="850"/>
            </a:xfrm>
            <a:prstGeom prst="rect">
              <a:avLst/>
            </a:prstGeom>
          </p:spPr>
        </p:pic>
      </p:grpSp>
      <p:sp>
        <p:nvSpPr>
          <p:cNvPr id="73" name="等腰三角形 72"/>
          <p:cNvSpPr/>
          <p:nvPr/>
        </p:nvSpPr>
        <p:spPr>
          <a:xfrm rot="5400000">
            <a:off x="26480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 rot="16200000">
            <a:off x="1006635" y="-934224"/>
            <a:ext cx="664963" cy="2606877"/>
          </a:xfrm>
          <a:prstGeom prst="rect">
            <a:avLst/>
          </a:prstGeom>
          <a:solidFill>
            <a:srgbClr val="298659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-25130" y="1378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FFBA55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宣传画册项目分析</a:t>
            </a:r>
            <a:endParaRPr lang="zh-CN" altLang="en-US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3597230" y="-40089"/>
            <a:ext cx="1800000" cy="772315"/>
            <a:chOff x="3452855" y="-40089"/>
            <a:chExt cx="1800000" cy="772315"/>
          </a:xfrm>
        </p:grpSpPr>
        <p:grpSp>
          <p:nvGrpSpPr>
            <p:cNvPr id="82" name="组合 81"/>
            <p:cNvGrpSpPr/>
            <p:nvPr/>
          </p:nvGrpSpPr>
          <p:grpSpPr>
            <a:xfrm>
              <a:off x="3452855" y="23985"/>
              <a:ext cx="1800000" cy="708241"/>
              <a:chOff x="7964" y="565"/>
              <a:chExt cx="2136" cy="1173"/>
            </a:xfrm>
          </p:grpSpPr>
          <p:grpSp>
            <p:nvGrpSpPr>
              <p:cNvPr id="85" name="组合 84"/>
              <p:cNvGrpSpPr/>
              <p:nvPr/>
            </p:nvGrpSpPr>
            <p:grpSpPr>
              <a:xfrm>
                <a:off x="7964" y="565"/>
                <a:ext cx="2136" cy="1149"/>
                <a:chOff x="7496" y="2497"/>
                <a:chExt cx="2987" cy="1337"/>
              </a:xfrm>
            </p:grpSpPr>
            <p:sp>
              <p:nvSpPr>
                <p:cNvPr id="87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496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6" name="文本框 8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析项目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3" name="图形 8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90" name="组合 89"/>
          <p:cNvGrpSpPr/>
          <p:nvPr/>
        </p:nvGrpSpPr>
        <p:grpSpPr>
          <a:xfrm>
            <a:off x="5754821" y="-49669"/>
            <a:ext cx="1800000" cy="775482"/>
            <a:chOff x="5610446" y="-49669"/>
            <a:chExt cx="1800000" cy="775482"/>
          </a:xfrm>
        </p:grpSpPr>
        <p:grpSp>
          <p:nvGrpSpPr>
            <p:cNvPr id="92" name="组合 91"/>
            <p:cNvGrpSpPr/>
            <p:nvPr/>
          </p:nvGrpSpPr>
          <p:grpSpPr>
            <a:xfrm>
              <a:off x="5610446" y="17572"/>
              <a:ext cx="1800000" cy="708241"/>
              <a:chOff x="7965" y="565"/>
              <a:chExt cx="2134" cy="1173"/>
            </a:xfrm>
          </p:grpSpPr>
          <p:grpSp>
            <p:nvGrpSpPr>
              <p:cNvPr id="94" name="组合 9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96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5" name="文本框 9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知原理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3" name="图形 9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98" name="组合 97"/>
          <p:cNvGrpSpPr/>
          <p:nvPr/>
        </p:nvGrpSpPr>
        <p:grpSpPr>
          <a:xfrm>
            <a:off x="7920475" y="-47278"/>
            <a:ext cx="1800000" cy="791844"/>
            <a:chOff x="7776100" y="-47278"/>
            <a:chExt cx="1800000" cy="791844"/>
          </a:xfrm>
        </p:grpSpPr>
        <p:grpSp>
          <p:nvGrpSpPr>
            <p:cNvPr id="103" name="组合 102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08" name="组合 107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0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9" name="文本框 108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练技能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7" name="图形 10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12" name="组合 111"/>
          <p:cNvGrpSpPr/>
          <p:nvPr/>
        </p:nvGrpSpPr>
        <p:grpSpPr>
          <a:xfrm>
            <a:off x="10086128" y="-40044"/>
            <a:ext cx="1800000" cy="765857"/>
            <a:chOff x="9941753" y="-40044"/>
            <a:chExt cx="1800000" cy="765857"/>
          </a:xfrm>
        </p:grpSpPr>
        <p:grpSp>
          <p:nvGrpSpPr>
            <p:cNvPr id="113" name="组合 112"/>
            <p:cNvGrpSpPr/>
            <p:nvPr/>
          </p:nvGrpSpPr>
          <p:grpSpPr>
            <a:xfrm>
              <a:off x="9941753" y="17572"/>
              <a:ext cx="1800000" cy="708241"/>
              <a:chOff x="7965" y="565"/>
              <a:chExt cx="2134" cy="1173"/>
            </a:xfrm>
          </p:grpSpPr>
          <p:grpSp>
            <p:nvGrpSpPr>
              <p:cNvPr id="115" name="组合 114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7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6" name="文本框 11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做总结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4" name="图形 113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pic>
        <p:nvPicPr>
          <p:cNvPr id="119" name="图片 118" descr="渐变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矩形 139"/>
          <p:cNvSpPr/>
          <p:nvPr/>
        </p:nvSpPr>
        <p:spPr>
          <a:xfrm>
            <a:off x="21232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27475" y="2815590"/>
            <a:ext cx="7280275" cy="12915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打开学习强国软件，搜索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“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镜头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”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关键词，小组合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 作学习镜头的更换。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-53393" y="2862580"/>
            <a:ext cx="1702557" cy="501015"/>
            <a:chOff x="8890600" y="1892010"/>
            <a:chExt cx="2059632" cy="500865"/>
          </a:xfrm>
        </p:grpSpPr>
        <p:sp>
          <p:nvSpPr>
            <p:cNvPr id="72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8055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87" name="Rectangle 74"/>
            <p:cNvSpPr/>
            <p:nvPr/>
          </p:nvSpPr>
          <p:spPr>
            <a:xfrm>
              <a:off x="8890600" y="1936448"/>
              <a:ext cx="1928124" cy="38850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焦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距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-23979" y="1532791"/>
            <a:ext cx="1673147" cy="501015"/>
            <a:chOff x="8913888" y="1892011"/>
            <a:chExt cx="2024053" cy="500865"/>
          </a:xfrm>
          <a:solidFill>
            <a:srgbClr val="2A875A"/>
          </a:solidFill>
        </p:grpSpPr>
        <p:sp>
          <p:nvSpPr>
            <p:cNvPr id="90" name="Round Same Side Corner Rectangle 29"/>
            <p:cNvSpPr/>
            <p:nvPr/>
          </p:nvSpPr>
          <p:spPr>
            <a:xfrm rot="5400000">
              <a:off x="9685853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92" name="Rectangle 74"/>
            <p:cNvSpPr/>
            <p:nvPr/>
          </p:nvSpPr>
          <p:spPr>
            <a:xfrm>
              <a:off x="8913888" y="1947240"/>
              <a:ext cx="1928125" cy="38850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摄影发展史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-163823" y="2219925"/>
            <a:ext cx="1818059" cy="501015"/>
            <a:chOff x="8750872" y="1892010"/>
            <a:chExt cx="2199360" cy="500865"/>
          </a:xfrm>
          <a:solidFill>
            <a:srgbClr val="298558"/>
          </a:solidFill>
        </p:grpSpPr>
        <p:sp>
          <p:nvSpPr>
            <p:cNvPr id="94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95" name="Rectangle 74"/>
            <p:cNvSpPr/>
            <p:nvPr/>
          </p:nvSpPr>
          <p:spPr>
            <a:xfrm>
              <a:off x="8750872" y="1947240"/>
              <a:ext cx="2184566" cy="390745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成像原理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-20257" y="3714403"/>
            <a:ext cx="2132969" cy="539750"/>
            <a:chOff x="4" y="1525"/>
            <a:chExt cx="3359" cy="850"/>
          </a:xfrm>
        </p:grpSpPr>
        <p:grpSp>
          <p:nvGrpSpPr>
            <p:cNvPr id="97" name="组合 96"/>
            <p:cNvGrpSpPr/>
            <p:nvPr/>
          </p:nvGrpSpPr>
          <p:grpSpPr>
            <a:xfrm>
              <a:off x="516" y="1563"/>
              <a:ext cx="2847" cy="805"/>
              <a:chOff x="8709818" y="1911360"/>
              <a:chExt cx="2695097" cy="511022"/>
            </a:xfrm>
          </p:grpSpPr>
          <p:sp>
            <p:nvSpPr>
              <p:cNvPr id="103" name="Round Same Side Corner Rectangle 29"/>
              <p:cNvSpPr/>
              <p:nvPr/>
            </p:nvSpPr>
            <p:spPr>
              <a:xfrm rot="5400000">
                <a:off x="9688860" y="932318"/>
                <a:ext cx="511022" cy="24691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07" name="Rectangle 74"/>
              <p:cNvSpPr/>
              <p:nvPr/>
            </p:nvSpPr>
            <p:spPr>
              <a:xfrm>
                <a:off x="9022801" y="1956631"/>
                <a:ext cx="2382114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l"/>
                <a:r>
                  <a:rPr lang="zh-CN" altLang="en-US" sz="22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镜头分类</a:t>
                </a:r>
                <a:endParaRPr lang="zh-CN" altLang="en-US" sz="2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98" name="图片 97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" y="1525"/>
              <a:ext cx="850" cy="850"/>
            </a:xfrm>
            <a:prstGeom prst="rect">
              <a:avLst/>
            </a:prstGeom>
          </p:spPr>
        </p:pic>
      </p:grpSp>
      <p:sp>
        <p:nvSpPr>
          <p:cNvPr id="108" name="等腰三角形 107"/>
          <p:cNvSpPr/>
          <p:nvPr/>
        </p:nvSpPr>
        <p:spPr>
          <a:xfrm rot="5400000">
            <a:off x="26480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108"/>
          <p:cNvSpPr/>
          <p:nvPr/>
        </p:nvSpPr>
        <p:spPr>
          <a:xfrm rot="16200000">
            <a:off x="1006635" y="-934224"/>
            <a:ext cx="664963" cy="2606877"/>
          </a:xfrm>
          <a:prstGeom prst="rect">
            <a:avLst/>
          </a:prstGeom>
          <a:solidFill>
            <a:srgbClr val="298659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-25130" y="1378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FFBA55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宣传画册项目分析</a:t>
            </a:r>
            <a:endParaRPr lang="zh-CN" altLang="en-US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3597230" y="-40089"/>
            <a:ext cx="1800000" cy="772315"/>
            <a:chOff x="3452855" y="-40089"/>
            <a:chExt cx="1800000" cy="772315"/>
          </a:xfrm>
        </p:grpSpPr>
        <p:grpSp>
          <p:nvGrpSpPr>
            <p:cNvPr id="112" name="组合 111"/>
            <p:cNvGrpSpPr/>
            <p:nvPr/>
          </p:nvGrpSpPr>
          <p:grpSpPr>
            <a:xfrm>
              <a:off x="3452855" y="23985"/>
              <a:ext cx="1800000" cy="708241"/>
              <a:chOff x="7964" y="565"/>
              <a:chExt cx="2136" cy="1173"/>
            </a:xfrm>
          </p:grpSpPr>
          <p:grpSp>
            <p:nvGrpSpPr>
              <p:cNvPr id="114" name="组合 113"/>
              <p:cNvGrpSpPr/>
              <p:nvPr/>
            </p:nvGrpSpPr>
            <p:grpSpPr>
              <a:xfrm>
                <a:off x="7964" y="565"/>
                <a:ext cx="2136" cy="1149"/>
                <a:chOff x="7496" y="2497"/>
                <a:chExt cx="2987" cy="1337"/>
              </a:xfrm>
            </p:grpSpPr>
            <p:sp>
              <p:nvSpPr>
                <p:cNvPr id="116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496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5" name="文本框 11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析项目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3" name="图形 11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18" name="组合 117"/>
          <p:cNvGrpSpPr/>
          <p:nvPr/>
        </p:nvGrpSpPr>
        <p:grpSpPr>
          <a:xfrm>
            <a:off x="5754821" y="-49669"/>
            <a:ext cx="1800000" cy="775482"/>
            <a:chOff x="5610446" y="-49669"/>
            <a:chExt cx="1800000" cy="77548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5610446" y="17572"/>
              <a:ext cx="1800000" cy="708241"/>
              <a:chOff x="7965" y="565"/>
              <a:chExt cx="2134" cy="1173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23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2" name="文本框 12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知原理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0" name="图形 11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25" name="组合 124"/>
          <p:cNvGrpSpPr/>
          <p:nvPr/>
        </p:nvGrpSpPr>
        <p:grpSpPr>
          <a:xfrm>
            <a:off x="7920475" y="-47278"/>
            <a:ext cx="1800000" cy="791844"/>
            <a:chOff x="7776100" y="-47278"/>
            <a:chExt cx="1800000" cy="791844"/>
          </a:xfrm>
        </p:grpSpPr>
        <p:grpSp>
          <p:nvGrpSpPr>
            <p:cNvPr id="126" name="组合 125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28" name="组合 127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30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9" name="文本框 128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练技能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7" name="图形 12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32" name="组合 131"/>
          <p:cNvGrpSpPr/>
          <p:nvPr/>
        </p:nvGrpSpPr>
        <p:grpSpPr>
          <a:xfrm>
            <a:off x="10086128" y="-40044"/>
            <a:ext cx="1800000" cy="765857"/>
            <a:chOff x="9941753" y="-40044"/>
            <a:chExt cx="1800000" cy="765857"/>
          </a:xfrm>
        </p:grpSpPr>
        <p:grpSp>
          <p:nvGrpSpPr>
            <p:cNvPr id="133" name="组合 132"/>
            <p:cNvGrpSpPr/>
            <p:nvPr/>
          </p:nvGrpSpPr>
          <p:grpSpPr>
            <a:xfrm>
              <a:off x="9941753" y="17572"/>
              <a:ext cx="1800000" cy="708241"/>
              <a:chOff x="7965" y="565"/>
              <a:chExt cx="2134" cy="1173"/>
            </a:xfrm>
          </p:grpSpPr>
          <p:grpSp>
            <p:nvGrpSpPr>
              <p:cNvPr id="135" name="组合 134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37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6" name="文本框 13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做总结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34" name="图形 133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pic>
        <p:nvPicPr>
          <p:cNvPr id="139" name="图片 138" descr="渐变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2" name="文本框 141" descr="7b0a20202020227461726765744d6f64756c65223a202270726f636573734f6e6c696e65466f6e7473220a7d0a"/>
          <p:cNvSpPr txBox="1"/>
          <p:nvPr/>
        </p:nvSpPr>
        <p:spPr>
          <a:xfrm>
            <a:off x="2992527" y="2336766"/>
            <a:ext cx="146176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BA55"/>
                </a:solidFill>
                <a:latin typeface="汉仪程行简" panose="00020600040101010101" charset="-122"/>
                <a:ea typeface="汉仪程行简" panose="00020600040101010101" charset="-122"/>
                <a:cs typeface="微软雅黑" panose="020B0503020204020204" charset="-122"/>
                <a:sym typeface="汉仪程行简" panose="00020600040101010101" charset="-122"/>
              </a:rPr>
              <a:t>活动</a:t>
            </a:r>
            <a:endParaRPr lang="zh-CN" altLang="en-US" sz="4400" b="1" dirty="0">
              <a:solidFill>
                <a:srgbClr val="FFBA55"/>
              </a:solidFill>
              <a:latin typeface="汉仪程行简" panose="00020600040101010101" charset="-122"/>
              <a:ea typeface="汉仪程行简" panose="00020600040101010101" charset="-122"/>
              <a:cs typeface="微软雅黑" panose="020B0503020204020204" charset="-122"/>
              <a:sym typeface="汉仪程行简" panose="00020600040101010101" charset="-122"/>
            </a:endParaRPr>
          </a:p>
        </p:txBody>
      </p:sp>
      <p:pic>
        <p:nvPicPr>
          <p:cNvPr id="2" name="8d9b861cc146e9f9c69ec39431ccf5b2">
            <a:hlinkClick r:id="" action="ppaction://media"/>
          </p:cNvPr>
          <p:cNvPicPr/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615170" y="1324610"/>
            <a:ext cx="2092325" cy="117665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矩形 99"/>
          <p:cNvSpPr/>
          <p:nvPr/>
        </p:nvSpPr>
        <p:spPr>
          <a:xfrm>
            <a:off x="21232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33131" y="2720816"/>
            <a:ext cx="5604510" cy="73723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镜头类型按焦距不同划分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等腰三角形 52"/>
          <p:cNvSpPr/>
          <p:nvPr/>
        </p:nvSpPr>
        <p:spPr>
          <a:xfrm rot="5400000">
            <a:off x="26480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 rot="16200000">
            <a:off x="1006635" y="-934224"/>
            <a:ext cx="664963" cy="2606877"/>
          </a:xfrm>
          <a:prstGeom prst="rect">
            <a:avLst/>
          </a:prstGeom>
          <a:solidFill>
            <a:srgbClr val="298659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-25130" y="1378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FFBA55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宣传画册项目分析</a:t>
            </a:r>
            <a:endParaRPr lang="zh-CN" altLang="en-US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3597230" y="-40089"/>
            <a:ext cx="1800000" cy="772315"/>
            <a:chOff x="3452855" y="-40089"/>
            <a:chExt cx="1800000" cy="772315"/>
          </a:xfrm>
        </p:grpSpPr>
        <p:grpSp>
          <p:nvGrpSpPr>
            <p:cNvPr id="58" name="组合 57"/>
            <p:cNvGrpSpPr/>
            <p:nvPr/>
          </p:nvGrpSpPr>
          <p:grpSpPr>
            <a:xfrm>
              <a:off x="3452855" y="23985"/>
              <a:ext cx="1800000" cy="708241"/>
              <a:chOff x="7964" y="565"/>
              <a:chExt cx="2136" cy="1173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7964" y="565"/>
                <a:ext cx="2136" cy="1149"/>
                <a:chOff x="7496" y="2497"/>
                <a:chExt cx="2987" cy="1337"/>
              </a:xfrm>
            </p:grpSpPr>
            <p:sp>
              <p:nvSpPr>
                <p:cNvPr id="68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496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1" name="文本框 6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析项目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59" name="图形 5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70" name="组合 69"/>
          <p:cNvGrpSpPr/>
          <p:nvPr/>
        </p:nvGrpSpPr>
        <p:grpSpPr>
          <a:xfrm>
            <a:off x="5754821" y="-49669"/>
            <a:ext cx="1800000" cy="775482"/>
            <a:chOff x="5610446" y="-49669"/>
            <a:chExt cx="1800000" cy="775482"/>
          </a:xfrm>
        </p:grpSpPr>
        <p:grpSp>
          <p:nvGrpSpPr>
            <p:cNvPr id="71" name="组合 70"/>
            <p:cNvGrpSpPr/>
            <p:nvPr/>
          </p:nvGrpSpPr>
          <p:grpSpPr>
            <a:xfrm>
              <a:off x="5610446" y="17572"/>
              <a:ext cx="1800000" cy="708241"/>
              <a:chOff x="7965" y="565"/>
              <a:chExt cx="2134" cy="1173"/>
            </a:xfrm>
          </p:grpSpPr>
          <p:grpSp>
            <p:nvGrpSpPr>
              <p:cNvPr id="73" name="组合 72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79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知原理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2" name="图形 7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82" name="组合 81"/>
          <p:cNvGrpSpPr/>
          <p:nvPr/>
        </p:nvGrpSpPr>
        <p:grpSpPr>
          <a:xfrm>
            <a:off x="7920475" y="-47278"/>
            <a:ext cx="1800000" cy="791844"/>
            <a:chOff x="7776100" y="-47278"/>
            <a:chExt cx="1800000" cy="791844"/>
          </a:xfrm>
        </p:grpSpPr>
        <p:grpSp>
          <p:nvGrpSpPr>
            <p:cNvPr id="83" name="组合 82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8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7" name="文本框 86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练技能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5" name="图形 8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92" name="组合 91"/>
          <p:cNvGrpSpPr/>
          <p:nvPr/>
        </p:nvGrpSpPr>
        <p:grpSpPr>
          <a:xfrm>
            <a:off x="10086128" y="-40044"/>
            <a:ext cx="1800000" cy="765857"/>
            <a:chOff x="9941753" y="-40044"/>
            <a:chExt cx="1800000" cy="765857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1753" y="17572"/>
              <a:ext cx="1800000" cy="708241"/>
              <a:chOff x="7965" y="565"/>
              <a:chExt cx="2134" cy="1173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97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6" name="文本框 9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做总结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4" name="图形 93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pic>
        <p:nvPicPr>
          <p:cNvPr id="99" name="图片 98" descr="渐变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01" name="组合 100"/>
          <p:cNvGrpSpPr/>
          <p:nvPr/>
        </p:nvGrpSpPr>
        <p:grpSpPr>
          <a:xfrm>
            <a:off x="-23979" y="1532791"/>
            <a:ext cx="1673147" cy="501015"/>
            <a:chOff x="8913888" y="1892011"/>
            <a:chExt cx="2024053" cy="500865"/>
          </a:xfrm>
          <a:solidFill>
            <a:srgbClr val="2A875A"/>
          </a:solidFill>
        </p:grpSpPr>
        <p:sp>
          <p:nvSpPr>
            <p:cNvPr id="102" name="Round Same Side Corner Rectangle 29"/>
            <p:cNvSpPr/>
            <p:nvPr/>
          </p:nvSpPr>
          <p:spPr>
            <a:xfrm rot="5400000">
              <a:off x="9685853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3" name="Rectangle 74"/>
            <p:cNvSpPr/>
            <p:nvPr/>
          </p:nvSpPr>
          <p:spPr>
            <a:xfrm>
              <a:off x="8913888" y="1947240"/>
              <a:ext cx="1928125" cy="38850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摄影发展史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-163823" y="2219925"/>
            <a:ext cx="1818059" cy="501015"/>
            <a:chOff x="8750872" y="1892010"/>
            <a:chExt cx="2199360" cy="500865"/>
          </a:xfrm>
          <a:solidFill>
            <a:srgbClr val="298558"/>
          </a:solidFill>
        </p:grpSpPr>
        <p:sp>
          <p:nvSpPr>
            <p:cNvPr id="105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7" name="Rectangle 74"/>
            <p:cNvSpPr/>
            <p:nvPr/>
          </p:nvSpPr>
          <p:spPr>
            <a:xfrm>
              <a:off x="8750872" y="1947240"/>
              <a:ext cx="2184566" cy="390745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成像原理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-101528" y="3763722"/>
            <a:ext cx="1750682" cy="501015"/>
            <a:chOff x="8832380" y="1892010"/>
            <a:chExt cx="2117852" cy="500865"/>
          </a:xfrm>
        </p:grpSpPr>
        <p:sp>
          <p:nvSpPr>
            <p:cNvPr id="116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8055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17" name="Rectangle 74"/>
            <p:cNvSpPr/>
            <p:nvPr/>
          </p:nvSpPr>
          <p:spPr>
            <a:xfrm>
              <a:off x="8832380" y="1936448"/>
              <a:ext cx="2050972" cy="390745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镜头分类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-25130" y="2955135"/>
            <a:ext cx="2132969" cy="539750"/>
            <a:chOff x="4" y="1525"/>
            <a:chExt cx="3359" cy="850"/>
          </a:xfrm>
        </p:grpSpPr>
        <p:grpSp>
          <p:nvGrpSpPr>
            <p:cNvPr id="119" name="组合 118"/>
            <p:cNvGrpSpPr/>
            <p:nvPr/>
          </p:nvGrpSpPr>
          <p:grpSpPr>
            <a:xfrm>
              <a:off x="516" y="1563"/>
              <a:ext cx="2847" cy="805"/>
              <a:chOff x="8709818" y="1911360"/>
              <a:chExt cx="2695097" cy="511022"/>
            </a:xfrm>
          </p:grpSpPr>
          <p:sp>
            <p:nvSpPr>
              <p:cNvPr id="129" name="Round Same Side Corner Rectangle 29"/>
              <p:cNvSpPr/>
              <p:nvPr/>
            </p:nvSpPr>
            <p:spPr>
              <a:xfrm rot="5400000">
                <a:off x="9688860" y="932318"/>
                <a:ext cx="511022" cy="24691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30" name="Rectangle 74"/>
              <p:cNvSpPr/>
              <p:nvPr/>
            </p:nvSpPr>
            <p:spPr>
              <a:xfrm>
                <a:off x="9022801" y="1956631"/>
                <a:ext cx="2382114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l"/>
                <a:r>
                  <a:rPr lang="zh-CN" altLang="en-US" sz="22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焦      距</a:t>
                </a:r>
                <a:endParaRPr lang="zh-CN" altLang="en-US" sz="2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20" name="图片 119" descr="橘子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" y="1525"/>
              <a:ext cx="850" cy="850"/>
            </a:xfrm>
            <a:prstGeom prst="rect">
              <a:avLst/>
            </a:prstGeom>
          </p:spPr>
        </p:pic>
      </p:grpSp>
      <p:pic>
        <p:nvPicPr>
          <p:cNvPr id="3" name="图片 2" descr="微信图片_202209151938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0275" y="1465580"/>
            <a:ext cx="3477895" cy="463804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等腰三角形 10"/>
          <p:cNvSpPr/>
          <p:nvPr/>
        </p:nvSpPr>
        <p:spPr>
          <a:xfrm rot="5400000">
            <a:off x="26480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1232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72254" y="1929801"/>
            <a:ext cx="6584315" cy="138366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活动：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戴上道具眼镜，说一说戴上后的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视觉感受</a:t>
            </a:r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2255" y="4479290"/>
            <a:ext cx="6584315" cy="138366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结论：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焦距越</a:t>
            </a:r>
            <a:r>
              <a:rPr lang="zh-CN" altLang="en-US" sz="28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短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，视野越</a:t>
            </a:r>
            <a:r>
              <a:rPr lang="zh-CN" altLang="en-US" sz="28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宽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8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焦距越</a:t>
            </a:r>
            <a:r>
              <a:rPr lang="zh-CN" altLang="en-US" sz="28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，视野越</a:t>
            </a:r>
            <a:r>
              <a:rPr lang="zh-CN" altLang="en-US" sz="28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窄。</a:t>
            </a:r>
            <a:endParaRPr lang="zh-CN" altLang="en-US" sz="280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矩形 61"/>
          <p:cNvSpPr/>
          <p:nvPr/>
        </p:nvSpPr>
        <p:spPr>
          <a:xfrm rot="16200000">
            <a:off x="1006635" y="-934224"/>
            <a:ext cx="664963" cy="2606877"/>
          </a:xfrm>
          <a:prstGeom prst="rect">
            <a:avLst/>
          </a:prstGeom>
          <a:solidFill>
            <a:srgbClr val="298659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-25130" y="1378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FFBA55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宣传画册项目分析</a:t>
            </a:r>
            <a:endParaRPr lang="zh-CN" altLang="en-US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97230" y="-40089"/>
            <a:ext cx="1800000" cy="772315"/>
            <a:chOff x="3452855" y="-40089"/>
            <a:chExt cx="1800000" cy="772315"/>
          </a:xfrm>
        </p:grpSpPr>
        <p:grpSp>
          <p:nvGrpSpPr>
            <p:cNvPr id="58" name="组合 57"/>
            <p:cNvGrpSpPr/>
            <p:nvPr/>
          </p:nvGrpSpPr>
          <p:grpSpPr>
            <a:xfrm>
              <a:off x="3452855" y="23985"/>
              <a:ext cx="1800000" cy="708241"/>
              <a:chOff x="7964" y="565"/>
              <a:chExt cx="2136" cy="1173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7964" y="565"/>
                <a:ext cx="2136" cy="1149"/>
                <a:chOff x="7496" y="2497"/>
                <a:chExt cx="2987" cy="1337"/>
              </a:xfrm>
            </p:grpSpPr>
            <p:sp>
              <p:nvSpPr>
                <p:cNvPr id="60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496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1" name="文本框 7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析项目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3" name="图形 11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5754821" y="-49669"/>
            <a:ext cx="1800000" cy="775482"/>
            <a:chOff x="5610446" y="-49669"/>
            <a:chExt cx="1800000" cy="775482"/>
          </a:xfrm>
        </p:grpSpPr>
        <p:grpSp>
          <p:nvGrpSpPr>
            <p:cNvPr id="64" name="组合 63"/>
            <p:cNvGrpSpPr/>
            <p:nvPr/>
          </p:nvGrpSpPr>
          <p:grpSpPr>
            <a:xfrm>
              <a:off x="5610446" y="17572"/>
              <a:ext cx="1800000" cy="708241"/>
              <a:chOff x="7965" y="565"/>
              <a:chExt cx="2134" cy="1173"/>
            </a:xfrm>
          </p:grpSpPr>
          <p:grpSp>
            <p:nvGrpSpPr>
              <p:cNvPr id="65" name="组合 64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77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7" name="文本框 66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知原理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4" name="图形 113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7920475" y="-47278"/>
            <a:ext cx="1800000" cy="791844"/>
            <a:chOff x="7776100" y="-47278"/>
            <a:chExt cx="1800000" cy="791844"/>
          </a:xfrm>
        </p:grpSpPr>
        <p:grpSp>
          <p:nvGrpSpPr>
            <p:cNvPr id="105" name="组合 104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06" name="组合 10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8" name="文本框 107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练技能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0086128" y="-40044"/>
            <a:ext cx="1800000" cy="765857"/>
            <a:chOff x="9941753" y="-40044"/>
            <a:chExt cx="1800000" cy="765857"/>
          </a:xfrm>
        </p:grpSpPr>
        <p:grpSp>
          <p:nvGrpSpPr>
            <p:cNvPr id="80" name="组合 79"/>
            <p:cNvGrpSpPr/>
            <p:nvPr/>
          </p:nvGrpSpPr>
          <p:grpSpPr>
            <a:xfrm>
              <a:off x="9941753" y="17572"/>
              <a:ext cx="1800000" cy="708241"/>
              <a:chOff x="7965" y="565"/>
              <a:chExt cx="2134" cy="1173"/>
            </a:xfrm>
          </p:grpSpPr>
          <p:grpSp>
            <p:nvGrpSpPr>
              <p:cNvPr id="84" name="组合 8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03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1" name="文本框 9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做总结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6" name="图形 11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9" name="组合 128"/>
          <p:cNvGrpSpPr/>
          <p:nvPr/>
        </p:nvGrpSpPr>
        <p:grpSpPr>
          <a:xfrm>
            <a:off x="-53393" y="2862580"/>
            <a:ext cx="1702557" cy="501015"/>
            <a:chOff x="8890600" y="1892010"/>
            <a:chExt cx="2059632" cy="500865"/>
          </a:xfrm>
        </p:grpSpPr>
        <p:sp>
          <p:nvSpPr>
            <p:cNvPr id="130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8055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31" name="Rectangle 74"/>
            <p:cNvSpPr/>
            <p:nvPr/>
          </p:nvSpPr>
          <p:spPr>
            <a:xfrm>
              <a:off x="8890600" y="1936448"/>
              <a:ext cx="1928124" cy="38850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焦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距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23979" y="1532791"/>
            <a:ext cx="1673147" cy="501015"/>
            <a:chOff x="8913888" y="1892011"/>
            <a:chExt cx="2024053" cy="500865"/>
          </a:xfrm>
          <a:solidFill>
            <a:srgbClr val="2A875A"/>
          </a:solidFill>
        </p:grpSpPr>
        <p:sp>
          <p:nvSpPr>
            <p:cNvPr id="9" name="Round Same Side Corner Rectangle 29"/>
            <p:cNvSpPr/>
            <p:nvPr/>
          </p:nvSpPr>
          <p:spPr>
            <a:xfrm rot="5400000">
              <a:off x="9685853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2" name="Rectangle 74"/>
            <p:cNvSpPr/>
            <p:nvPr/>
          </p:nvSpPr>
          <p:spPr>
            <a:xfrm>
              <a:off x="8913888" y="1947240"/>
              <a:ext cx="1928125" cy="38850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p>
              <a:pPr algn="l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摄影发展史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163823" y="2219925"/>
            <a:ext cx="1818059" cy="501015"/>
            <a:chOff x="8750872" y="1892010"/>
            <a:chExt cx="2199360" cy="500865"/>
          </a:xfrm>
          <a:solidFill>
            <a:srgbClr val="298558"/>
          </a:solidFill>
        </p:grpSpPr>
        <p:sp>
          <p:nvSpPr>
            <p:cNvPr id="14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5" name="Rectangle 74"/>
            <p:cNvSpPr/>
            <p:nvPr/>
          </p:nvSpPr>
          <p:spPr>
            <a:xfrm>
              <a:off x="8750872" y="1947240"/>
              <a:ext cx="2184566" cy="390745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成像原理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-20257" y="3714403"/>
            <a:ext cx="2132969" cy="539750"/>
            <a:chOff x="4" y="1525"/>
            <a:chExt cx="3359" cy="850"/>
          </a:xfrm>
        </p:grpSpPr>
        <p:grpSp>
          <p:nvGrpSpPr>
            <p:cNvPr id="18" name="组合 17"/>
            <p:cNvGrpSpPr/>
            <p:nvPr/>
          </p:nvGrpSpPr>
          <p:grpSpPr>
            <a:xfrm>
              <a:off x="516" y="1563"/>
              <a:ext cx="2847" cy="805"/>
              <a:chOff x="8709818" y="1911360"/>
              <a:chExt cx="2695097" cy="511022"/>
            </a:xfrm>
          </p:grpSpPr>
          <p:sp>
            <p:nvSpPr>
              <p:cNvPr id="68" name="Round Same Side Corner Rectangle 29"/>
              <p:cNvSpPr/>
              <p:nvPr/>
            </p:nvSpPr>
            <p:spPr>
              <a:xfrm rot="5400000">
                <a:off x="9688860" y="932318"/>
                <a:ext cx="511022" cy="24691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69" name="Rectangle 74"/>
              <p:cNvSpPr/>
              <p:nvPr/>
            </p:nvSpPr>
            <p:spPr>
              <a:xfrm>
                <a:off x="9022801" y="1956631"/>
                <a:ext cx="2382114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l"/>
                <a:r>
                  <a:rPr lang="zh-CN" altLang="en-US" sz="22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镜头分类</a:t>
                </a:r>
                <a:endParaRPr lang="zh-CN" altLang="en-US" sz="2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9" name="图片 18" descr="橘子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" y="1525"/>
              <a:ext cx="850" cy="850"/>
            </a:xfrm>
            <a:prstGeom prst="rect">
              <a:avLst/>
            </a:prstGeom>
          </p:spPr>
        </p:pic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/>
        </p:nvSpPr>
        <p:spPr>
          <a:xfrm>
            <a:off x="21232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34602" y="1405546"/>
            <a:ext cx="4623435" cy="743986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2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长焦镜头：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135mm—300mm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04540" y="5053879"/>
            <a:ext cx="8138795" cy="73723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2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特点：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焦距长，视野窄，背景模糊，可远距拍摄。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9" name="组合 128"/>
          <p:cNvGrpSpPr/>
          <p:nvPr/>
        </p:nvGrpSpPr>
        <p:grpSpPr>
          <a:xfrm>
            <a:off x="-53393" y="2862580"/>
            <a:ext cx="1702557" cy="501015"/>
            <a:chOff x="8890600" y="1892010"/>
            <a:chExt cx="2059632" cy="500865"/>
          </a:xfrm>
        </p:grpSpPr>
        <p:sp>
          <p:nvSpPr>
            <p:cNvPr id="130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8055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31" name="Rectangle 74"/>
            <p:cNvSpPr/>
            <p:nvPr/>
          </p:nvSpPr>
          <p:spPr>
            <a:xfrm>
              <a:off x="8890600" y="1936448"/>
              <a:ext cx="1928124" cy="38850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焦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距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-23979" y="1532791"/>
            <a:ext cx="1673147" cy="501015"/>
            <a:chOff x="8913888" y="1892011"/>
            <a:chExt cx="2024053" cy="500865"/>
          </a:xfrm>
          <a:solidFill>
            <a:srgbClr val="2A875A"/>
          </a:solidFill>
        </p:grpSpPr>
        <p:sp>
          <p:nvSpPr>
            <p:cNvPr id="60" name="Round Same Side Corner Rectangle 29"/>
            <p:cNvSpPr/>
            <p:nvPr/>
          </p:nvSpPr>
          <p:spPr>
            <a:xfrm rot="5400000">
              <a:off x="9685853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/>
          </p:nvSpPr>
          <p:spPr>
            <a:xfrm>
              <a:off x="8913888" y="1947240"/>
              <a:ext cx="1928125" cy="38850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摄影发展史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-163823" y="2219925"/>
            <a:ext cx="1818059" cy="501015"/>
            <a:chOff x="8750872" y="1892010"/>
            <a:chExt cx="2199360" cy="500865"/>
          </a:xfrm>
          <a:solidFill>
            <a:srgbClr val="298558"/>
          </a:solidFill>
        </p:grpSpPr>
        <p:sp>
          <p:nvSpPr>
            <p:cNvPr id="63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750872" y="1947240"/>
              <a:ext cx="2184566" cy="390745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成像原理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-20257" y="3714403"/>
            <a:ext cx="2132969" cy="539750"/>
            <a:chOff x="4" y="1525"/>
            <a:chExt cx="3359" cy="850"/>
          </a:xfrm>
        </p:grpSpPr>
        <p:grpSp>
          <p:nvGrpSpPr>
            <p:cNvPr id="66" name="组合 65"/>
            <p:cNvGrpSpPr/>
            <p:nvPr/>
          </p:nvGrpSpPr>
          <p:grpSpPr>
            <a:xfrm>
              <a:off x="516" y="1563"/>
              <a:ext cx="2847" cy="805"/>
              <a:chOff x="8709818" y="1911360"/>
              <a:chExt cx="2695097" cy="511022"/>
            </a:xfrm>
          </p:grpSpPr>
          <p:sp>
            <p:nvSpPr>
              <p:cNvPr id="68" name="Round Same Side Corner Rectangle 29"/>
              <p:cNvSpPr/>
              <p:nvPr/>
            </p:nvSpPr>
            <p:spPr>
              <a:xfrm rot="5400000">
                <a:off x="9688860" y="932318"/>
                <a:ext cx="511022" cy="24691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69" name="Rectangle 74"/>
              <p:cNvSpPr/>
              <p:nvPr/>
            </p:nvSpPr>
            <p:spPr>
              <a:xfrm>
                <a:off x="9022801" y="1956631"/>
                <a:ext cx="2382114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l"/>
                <a:r>
                  <a:rPr lang="zh-CN" altLang="en-US" sz="22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镜头分类</a:t>
                </a:r>
                <a:endParaRPr lang="zh-CN" altLang="en-US" sz="2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7" name="图片 66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" y="1525"/>
              <a:ext cx="850" cy="850"/>
            </a:xfrm>
            <a:prstGeom prst="rect">
              <a:avLst/>
            </a:prstGeom>
          </p:spPr>
        </p:pic>
      </p:grpSp>
      <p:sp>
        <p:nvSpPr>
          <p:cNvPr id="70" name="等腰三角形 69"/>
          <p:cNvSpPr/>
          <p:nvPr/>
        </p:nvSpPr>
        <p:spPr>
          <a:xfrm rot="5400000">
            <a:off x="26480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 rot="16200000">
            <a:off x="1006635" y="-934224"/>
            <a:ext cx="664963" cy="2606877"/>
          </a:xfrm>
          <a:prstGeom prst="rect">
            <a:avLst/>
          </a:prstGeom>
          <a:solidFill>
            <a:srgbClr val="298659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-25130" y="1378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FFBA55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宣传画册项目分析</a:t>
            </a:r>
            <a:endParaRPr lang="zh-CN" altLang="en-US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3597230" y="-40089"/>
            <a:ext cx="1800000" cy="772315"/>
            <a:chOff x="3452855" y="-40089"/>
            <a:chExt cx="1800000" cy="772315"/>
          </a:xfrm>
        </p:grpSpPr>
        <p:grpSp>
          <p:nvGrpSpPr>
            <p:cNvPr id="74" name="组合 73"/>
            <p:cNvGrpSpPr/>
            <p:nvPr/>
          </p:nvGrpSpPr>
          <p:grpSpPr>
            <a:xfrm>
              <a:off x="3452855" y="23985"/>
              <a:ext cx="1800000" cy="708241"/>
              <a:chOff x="7964" y="565"/>
              <a:chExt cx="2136" cy="1173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7964" y="565"/>
                <a:ext cx="2136" cy="1149"/>
                <a:chOff x="7496" y="2497"/>
                <a:chExt cx="2987" cy="1337"/>
              </a:xfrm>
            </p:grpSpPr>
            <p:sp>
              <p:nvSpPr>
                <p:cNvPr id="82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496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1" name="文本框 8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析项目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5" name="图形 7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85" name="组合 84"/>
          <p:cNvGrpSpPr/>
          <p:nvPr/>
        </p:nvGrpSpPr>
        <p:grpSpPr>
          <a:xfrm>
            <a:off x="5754821" y="-49669"/>
            <a:ext cx="1800000" cy="775482"/>
            <a:chOff x="5610446" y="-49669"/>
            <a:chExt cx="1800000" cy="775482"/>
          </a:xfrm>
        </p:grpSpPr>
        <p:grpSp>
          <p:nvGrpSpPr>
            <p:cNvPr id="86" name="组合 85"/>
            <p:cNvGrpSpPr/>
            <p:nvPr/>
          </p:nvGrpSpPr>
          <p:grpSpPr>
            <a:xfrm>
              <a:off x="5610446" y="17572"/>
              <a:ext cx="1800000" cy="708241"/>
              <a:chOff x="7965" y="565"/>
              <a:chExt cx="2134" cy="1173"/>
            </a:xfrm>
          </p:grpSpPr>
          <p:grpSp>
            <p:nvGrpSpPr>
              <p:cNvPr id="107" name="组合 10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09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8" name="文本框 10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知原理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3" name="图形 10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1" name="组合 110"/>
          <p:cNvGrpSpPr/>
          <p:nvPr/>
        </p:nvGrpSpPr>
        <p:grpSpPr>
          <a:xfrm>
            <a:off x="7920475" y="-47278"/>
            <a:ext cx="1800000" cy="791844"/>
            <a:chOff x="7776100" y="-47278"/>
            <a:chExt cx="1800000" cy="791844"/>
          </a:xfrm>
        </p:grpSpPr>
        <p:grpSp>
          <p:nvGrpSpPr>
            <p:cNvPr id="112" name="组合 111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14" name="组合 11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6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5" name="文本框 114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练技能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3" name="图形 11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18" name="组合 117"/>
          <p:cNvGrpSpPr/>
          <p:nvPr/>
        </p:nvGrpSpPr>
        <p:grpSpPr>
          <a:xfrm>
            <a:off x="10086128" y="-40044"/>
            <a:ext cx="1800000" cy="765857"/>
            <a:chOff x="9941753" y="-40044"/>
            <a:chExt cx="1800000" cy="765857"/>
          </a:xfrm>
        </p:grpSpPr>
        <p:grpSp>
          <p:nvGrpSpPr>
            <p:cNvPr id="119" name="组合 118"/>
            <p:cNvGrpSpPr/>
            <p:nvPr/>
          </p:nvGrpSpPr>
          <p:grpSpPr>
            <a:xfrm>
              <a:off x="9941753" y="17572"/>
              <a:ext cx="1800000" cy="708241"/>
              <a:chOff x="7965" y="565"/>
              <a:chExt cx="2134" cy="1173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23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2" name="文本框 12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做总结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0" name="图形 11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pic>
        <p:nvPicPr>
          <p:cNvPr id="126" name="图片 125" descr="渐变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图片 1" descr="IMG_8252"/>
          <p:cNvPicPr>
            <a:picLocks noChangeAspect="1"/>
          </p:cNvPicPr>
          <p:nvPr/>
        </p:nvPicPr>
        <p:blipFill>
          <a:blip r:embed="rId13"/>
          <a:srcRect t="13443" b="15106"/>
          <a:stretch>
            <a:fillRect/>
          </a:stretch>
        </p:blipFill>
        <p:spPr>
          <a:xfrm>
            <a:off x="3669030" y="2171065"/>
            <a:ext cx="6558915" cy="3124200"/>
          </a:xfrm>
          <a:prstGeom prst="rect">
            <a:avLst/>
          </a:prstGeom>
        </p:spPr>
      </p:pic>
      <p:pic>
        <p:nvPicPr>
          <p:cNvPr id="3" name="图片 2" descr="IMG_8252"/>
          <p:cNvPicPr>
            <a:picLocks noChangeAspect="1"/>
          </p:cNvPicPr>
          <p:nvPr/>
        </p:nvPicPr>
        <p:blipFill>
          <a:blip r:embed="rId13"/>
          <a:srcRect l="48804" t="45988" r="36654" b="24720"/>
          <a:stretch>
            <a:fillRect/>
          </a:stretch>
        </p:blipFill>
        <p:spPr>
          <a:xfrm>
            <a:off x="6833235" y="3570605"/>
            <a:ext cx="1010920" cy="1358900"/>
          </a:xfrm>
          <a:prstGeom prst="rect">
            <a:avLst/>
          </a:prstGeom>
        </p:spPr>
      </p:pic>
      <p:pic>
        <p:nvPicPr>
          <p:cNvPr id="4" name="图片 3" descr="IMG_8252"/>
          <p:cNvPicPr>
            <a:picLocks noChangeAspect="1"/>
          </p:cNvPicPr>
          <p:nvPr/>
        </p:nvPicPr>
        <p:blipFill>
          <a:blip r:embed="rId13"/>
          <a:srcRect l="48804" t="45988" r="36654" b="24720"/>
          <a:stretch>
            <a:fillRect/>
          </a:stretch>
        </p:blipFill>
        <p:spPr>
          <a:xfrm>
            <a:off x="7403465" y="1440815"/>
            <a:ext cx="1823720" cy="245046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97917 -0.2241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矩形 121"/>
          <p:cNvSpPr/>
          <p:nvPr/>
        </p:nvSpPr>
        <p:spPr>
          <a:xfrm>
            <a:off x="21232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63290" y="1025743"/>
            <a:ext cx="664797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讨论：不同焦段镜头拍出来的画面特点？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-53393" y="2862580"/>
            <a:ext cx="1702557" cy="501015"/>
            <a:chOff x="8890600" y="1892010"/>
            <a:chExt cx="2059632" cy="500865"/>
          </a:xfrm>
        </p:grpSpPr>
        <p:sp>
          <p:nvSpPr>
            <p:cNvPr id="56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8055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7" name="Rectangle 74"/>
            <p:cNvSpPr/>
            <p:nvPr/>
          </p:nvSpPr>
          <p:spPr>
            <a:xfrm>
              <a:off x="8890600" y="1936448"/>
              <a:ext cx="1928124" cy="38850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焦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距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-23979" y="1532791"/>
            <a:ext cx="1673147" cy="501015"/>
            <a:chOff x="8913888" y="1892011"/>
            <a:chExt cx="2024053" cy="500865"/>
          </a:xfrm>
          <a:solidFill>
            <a:srgbClr val="2A875A"/>
          </a:solidFill>
        </p:grpSpPr>
        <p:sp>
          <p:nvSpPr>
            <p:cNvPr id="59" name="Round Same Side Corner Rectangle 29"/>
            <p:cNvSpPr/>
            <p:nvPr/>
          </p:nvSpPr>
          <p:spPr>
            <a:xfrm rot="5400000">
              <a:off x="9685853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0" name="Rectangle 74"/>
            <p:cNvSpPr/>
            <p:nvPr/>
          </p:nvSpPr>
          <p:spPr>
            <a:xfrm>
              <a:off x="8913888" y="1947240"/>
              <a:ext cx="1928125" cy="38850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摄影发展史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-163823" y="2219925"/>
            <a:ext cx="1818059" cy="501015"/>
            <a:chOff x="8750872" y="1892010"/>
            <a:chExt cx="2199360" cy="500865"/>
          </a:xfrm>
          <a:solidFill>
            <a:srgbClr val="298558"/>
          </a:solidFill>
        </p:grpSpPr>
        <p:sp>
          <p:nvSpPr>
            <p:cNvPr id="62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3" name="Rectangle 74"/>
            <p:cNvSpPr/>
            <p:nvPr/>
          </p:nvSpPr>
          <p:spPr>
            <a:xfrm>
              <a:off x="8750872" y="1947240"/>
              <a:ext cx="2184566" cy="390745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成像原理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-20257" y="3714403"/>
            <a:ext cx="2132969" cy="539750"/>
            <a:chOff x="4" y="1525"/>
            <a:chExt cx="3359" cy="850"/>
          </a:xfrm>
        </p:grpSpPr>
        <p:grpSp>
          <p:nvGrpSpPr>
            <p:cNvPr id="65" name="组合 64"/>
            <p:cNvGrpSpPr/>
            <p:nvPr/>
          </p:nvGrpSpPr>
          <p:grpSpPr>
            <a:xfrm>
              <a:off x="516" y="1563"/>
              <a:ext cx="2847" cy="805"/>
              <a:chOff x="8709818" y="1911360"/>
              <a:chExt cx="2695097" cy="511022"/>
            </a:xfrm>
          </p:grpSpPr>
          <p:sp>
            <p:nvSpPr>
              <p:cNvPr id="67" name="Round Same Side Corner Rectangle 29"/>
              <p:cNvSpPr/>
              <p:nvPr/>
            </p:nvSpPr>
            <p:spPr>
              <a:xfrm rot="5400000">
                <a:off x="9688860" y="932318"/>
                <a:ext cx="511022" cy="24691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68" name="Rectangle 74"/>
              <p:cNvSpPr/>
              <p:nvPr/>
            </p:nvSpPr>
            <p:spPr>
              <a:xfrm>
                <a:off x="9022801" y="1956631"/>
                <a:ext cx="2382114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l"/>
                <a:r>
                  <a:rPr lang="zh-CN" altLang="en-US" sz="22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镜头分类</a:t>
                </a:r>
                <a:endParaRPr lang="zh-CN" altLang="en-US" sz="2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6" name="图片 65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" y="1525"/>
              <a:ext cx="850" cy="850"/>
            </a:xfrm>
            <a:prstGeom prst="rect">
              <a:avLst/>
            </a:prstGeom>
          </p:spPr>
        </p:pic>
      </p:grpSp>
      <p:sp>
        <p:nvSpPr>
          <p:cNvPr id="69" name="等腰三角形 68"/>
          <p:cNvSpPr/>
          <p:nvPr/>
        </p:nvSpPr>
        <p:spPr>
          <a:xfrm rot="5400000">
            <a:off x="26480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 rot="16200000">
            <a:off x="1006635" y="-934224"/>
            <a:ext cx="664963" cy="2606877"/>
          </a:xfrm>
          <a:prstGeom prst="rect">
            <a:avLst/>
          </a:prstGeom>
          <a:solidFill>
            <a:srgbClr val="298659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-25130" y="1378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FFBA55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宣传画册项目分析</a:t>
            </a:r>
            <a:endParaRPr lang="zh-CN" altLang="en-US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3597230" y="-40089"/>
            <a:ext cx="1800000" cy="772315"/>
            <a:chOff x="3452855" y="-40089"/>
            <a:chExt cx="1800000" cy="772315"/>
          </a:xfrm>
        </p:grpSpPr>
        <p:grpSp>
          <p:nvGrpSpPr>
            <p:cNvPr id="74" name="组合 73"/>
            <p:cNvGrpSpPr/>
            <p:nvPr/>
          </p:nvGrpSpPr>
          <p:grpSpPr>
            <a:xfrm>
              <a:off x="3452855" y="23985"/>
              <a:ext cx="1800000" cy="708241"/>
              <a:chOff x="7964" y="565"/>
              <a:chExt cx="2136" cy="1173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7964" y="565"/>
                <a:ext cx="2136" cy="1149"/>
                <a:chOff x="7496" y="2497"/>
                <a:chExt cx="2987" cy="1337"/>
              </a:xfrm>
            </p:grpSpPr>
            <p:sp>
              <p:nvSpPr>
                <p:cNvPr id="90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496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8" name="文本框 8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析项目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6" name="图形 8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93" name="组合 92"/>
          <p:cNvGrpSpPr/>
          <p:nvPr/>
        </p:nvGrpSpPr>
        <p:grpSpPr>
          <a:xfrm>
            <a:off x="5754821" y="-49669"/>
            <a:ext cx="1800000" cy="775482"/>
            <a:chOff x="5610446" y="-49669"/>
            <a:chExt cx="1800000" cy="775482"/>
          </a:xfrm>
        </p:grpSpPr>
        <p:grpSp>
          <p:nvGrpSpPr>
            <p:cNvPr id="94" name="组合 93"/>
            <p:cNvGrpSpPr/>
            <p:nvPr/>
          </p:nvGrpSpPr>
          <p:grpSpPr>
            <a:xfrm>
              <a:off x="5610446" y="17572"/>
              <a:ext cx="1800000" cy="708241"/>
              <a:chOff x="7965" y="565"/>
              <a:chExt cx="2134" cy="1173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98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7" name="文本框 96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知原理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5" name="图形 9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07" name="组合 106"/>
          <p:cNvGrpSpPr/>
          <p:nvPr/>
        </p:nvGrpSpPr>
        <p:grpSpPr>
          <a:xfrm>
            <a:off x="7920475" y="-47278"/>
            <a:ext cx="1800000" cy="791844"/>
            <a:chOff x="7776100" y="-47278"/>
            <a:chExt cx="1800000" cy="791844"/>
          </a:xfrm>
        </p:grpSpPr>
        <p:grpSp>
          <p:nvGrpSpPr>
            <p:cNvPr id="108" name="组合 107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10" name="组合 10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2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1" name="文本框 110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练技能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9" name="图形 10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14" name="组合 113"/>
          <p:cNvGrpSpPr/>
          <p:nvPr/>
        </p:nvGrpSpPr>
        <p:grpSpPr>
          <a:xfrm>
            <a:off x="10086128" y="-40044"/>
            <a:ext cx="1800000" cy="765857"/>
            <a:chOff x="9941753" y="-40044"/>
            <a:chExt cx="1800000" cy="765857"/>
          </a:xfrm>
        </p:grpSpPr>
        <p:grpSp>
          <p:nvGrpSpPr>
            <p:cNvPr id="115" name="组合 114"/>
            <p:cNvGrpSpPr/>
            <p:nvPr/>
          </p:nvGrpSpPr>
          <p:grpSpPr>
            <a:xfrm>
              <a:off x="9941753" y="17572"/>
              <a:ext cx="1800000" cy="708241"/>
              <a:chOff x="7965" y="565"/>
              <a:chExt cx="2134" cy="1173"/>
            </a:xfrm>
          </p:grpSpPr>
          <p:grpSp>
            <p:nvGrpSpPr>
              <p:cNvPr id="117" name="组合 11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9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8" name="文本框 11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做总结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6" name="图形 11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pic>
        <p:nvPicPr>
          <p:cNvPr id="121" name="图片 120" descr="渐变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文本框 6"/>
          <p:cNvSpPr txBox="1"/>
          <p:nvPr/>
        </p:nvSpPr>
        <p:spPr>
          <a:xfrm>
            <a:off x="5862955" y="5815330"/>
            <a:ext cx="20066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24mm—35mm</a:t>
            </a:r>
            <a:endParaRPr lang="en-US" altLang="zh-CN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rcRect t="10689" b="9987"/>
          <a:stretch>
            <a:fillRect/>
          </a:stretch>
        </p:blipFill>
        <p:spPr>
          <a:xfrm>
            <a:off x="2619375" y="1928495"/>
            <a:ext cx="8343900" cy="372300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矩形 121"/>
          <p:cNvSpPr/>
          <p:nvPr/>
        </p:nvSpPr>
        <p:spPr>
          <a:xfrm>
            <a:off x="21232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63290" y="1025743"/>
            <a:ext cx="664797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讨论：不同焦段镜头拍出来的画面特点？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-53393" y="2862580"/>
            <a:ext cx="1702557" cy="501015"/>
            <a:chOff x="8890600" y="1892010"/>
            <a:chExt cx="2059632" cy="500865"/>
          </a:xfrm>
        </p:grpSpPr>
        <p:sp>
          <p:nvSpPr>
            <p:cNvPr id="56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8055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7" name="Rectangle 74"/>
            <p:cNvSpPr/>
            <p:nvPr/>
          </p:nvSpPr>
          <p:spPr>
            <a:xfrm>
              <a:off x="8890600" y="1936448"/>
              <a:ext cx="1928124" cy="38850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焦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距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-23979" y="1532791"/>
            <a:ext cx="1673147" cy="501015"/>
            <a:chOff x="8913888" y="1892011"/>
            <a:chExt cx="2024053" cy="500865"/>
          </a:xfrm>
          <a:solidFill>
            <a:srgbClr val="2A875A"/>
          </a:solidFill>
        </p:grpSpPr>
        <p:sp>
          <p:nvSpPr>
            <p:cNvPr id="59" name="Round Same Side Corner Rectangle 29"/>
            <p:cNvSpPr/>
            <p:nvPr/>
          </p:nvSpPr>
          <p:spPr>
            <a:xfrm rot="5400000">
              <a:off x="9685853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0" name="Rectangle 74"/>
            <p:cNvSpPr/>
            <p:nvPr/>
          </p:nvSpPr>
          <p:spPr>
            <a:xfrm>
              <a:off x="8913888" y="1947240"/>
              <a:ext cx="1928125" cy="38850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摄影发展史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-163823" y="2219925"/>
            <a:ext cx="1818059" cy="501015"/>
            <a:chOff x="8750872" y="1892010"/>
            <a:chExt cx="2199360" cy="500865"/>
          </a:xfrm>
          <a:solidFill>
            <a:srgbClr val="298558"/>
          </a:solidFill>
        </p:grpSpPr>
        <p:sp>
          <p:nvSpPr>
            <p:cNvPr id="62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3" name="Rectangle 74"/>
            <p:cNvSpPr/>
            <p:nvPr/>
          </p:nvSpPr>
          <p:spPr>
            <a:xfrm>
              <a:off x="8750872" y="1947240"/>
              <a:ext cx="2184566" cy="390745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成像原理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-20257" y="3714403"/>
            <a:ext cx="2132969" cy="539750"/>
            <a:chOff x="4" y="1525"/>
            <a:chExt cx="3359" cy="850"/>
          </a:xfrm>
        </p:grpSpPr>
        <p:grpSp>
          <p:nvGrpSpPr>
            <p:cNvPr id="65" name="组合 64"/>
            <p:cNvGrpSpPr/>
            <p:nvPr/>
          </p:nvGrpSpPr>
          <p:grpSpPr>
            <a:xfrm>
              <a:off x="516" y="1563"/>
              <a:ext cx="2847" cy="805"/>
              <a:chOff x="8709818" y="1911360"/>
              <a:chExt cx="2695097" cy="511022"/>
            </a:xfrm>
          </p:grpSpPr>
          <p:sp>
            <p:nvSpPr>
              <p:cNvPr id="67" name="Round Same Side Corner Rectangle 29"/>
              <p:cNvSpPr/>
              <p:nvPr/>
            </p:nvSpPr>
            <p:spPr>
              <a:xfrm rot="5400000">
                <a:off x="9688860" y="932318"/>
                <a:ext cx="511022" cy="24691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68" name="Rectangle 74"/>
              <p:cNvSpPr/>
              <p:nvPr/>
            </p:nvSpPr>
            <p:spPr>
              <a:xfrm>
                <a:off x="9022801" y="1956631"/>
                <a:ext cx="2382114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l"/>
                <a:r>
                  <a:rPr lang="zh-CN" altLang="en-US" sz="22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镜头分类</a:t>
                </a:r>
                <a:endParaRPr lang="zh-CN" altLang="en-US" sz="2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6" name="图片 65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" y="1525"/>
              <a:ext cx="850" cy="850"/>
            </a:xfrm>
            <a:prstGeom prst="rect">
              <a:avLst/>
            </a:prstGeom>
          </p:spPr>
        </p:pic>
      </p:grpSp>
      <p:sp>
        <p:nvSpPr>
          <p:cNvPr id="69" name="等腰三角形 68"/>
          <p:cNvSpPr/>
          <p:nvPr/>
        </p:nvSpPr>
        <p:spPr>
          <a:xfrm rot="5400000">
            <a:off x="26480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 rot="16200000">
            <a:off x="1006635" y="-934224"/>
            <a:ext cx="664963" cy="2606877"/>
          </a:xfrm>
          <a:prstGeom prst="rect">
            <a:avLst/>
          </a:prstGeom>
          <a:solidFill>
            <a:srgbClr val="298659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-25130" y="1378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FFBA55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宣传画册项目分析</a:t>
            </a:r>
            <a:endParaRPr lang="zh-CN" altLang="en-US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3597230" y="-40089"/>
            <a:ext cx="1800000" cy="772315"/>
            <a:chOff x="3452855" y="-40089"/>
            <a:chExt cx="1800000" cy="772315"/>
          </a:xfrm>
        </p:grpSpPr>
        <p:grpSp>
          <p:nvGrpSpPr>
            <p:cNvPr id="74" name="组合 73"/>
            <p:cNvGrpSpPr/>
            <p:nvPr/>
          </p:nvGrpSpPr>
          <p:grpSpPr>
            <a:xfrm>
              <a:off x="3452855" y="23985"/>
              <a:ext cx="1800000" cy="708241"/>
              <a:chOff x="7964" y="565"/>
              <a:chExt cx="2136" cy="1173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7964" y="565"/>
                <a:ext cx="2136" cy="1149"/>
                <a:chOff x="7496" y="2497"/>
                <a:chExt cx="2987" cy="1337"/>
              </a:xfrm>
            </p:grpSpPr>
            <p:sp>
              <p:nvSpPr>
                <p:cNvPr id="90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496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8" name="文本框 8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析项目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6" name="图形 8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93" name="组合 92"/>
          <p:cNvGrpSpPr/>
          <p:nvPr/>
        </p:nvGrpSpPr>
        <p:grpSpPr>
          <a:xfrm>
            <a:off x="5754821" y="-49669"/>
            <a:ext cx="1800000" cy="775482"/>
            <a:chOff x="5610446" y="-49669"/>
            <a:chExt cx="1800000" cy="775482"/>
          </a:xfrm>
        </p:grpSpPr>
        <p:grpSp>
          <p:nvGrpSpPr>
            <p:cNvPr id="94" name="组合 93"/>
            <p:cNvGrpSpPr/>
            <p:nvPr/>
          </p:nvGrpSpPr>
          <p:grpSpPr>
            <a:xfrm>
              <a:off x="5610446" y="17572"/>
              <a:ext cx="1800000" cy="708241"/>
              <a:chOff x="7965" y="565"/>
              <a:chExt cx="2134" cy="1173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98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7" name="文本框 96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知原理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5" name="图形 9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07" name="组合 106"/>
          <p:cNvGrpSpPr/>
          <p:nvPr/>
        </p:nvGrpSpPr>
        <p:grpSpPr>
          <a:xfrm>
            <a:off x="7920475" y="-47278"/>
            <a:ext cx="1800000" cy="791844"/>
            <a:chOff x="7776100" y="-47278"/>
            <a:chExt cx="1800000" cy="791844"/>
          </a:xfrm>
        </p:grpSpPr>
        <p:grpSp>
          <p:nvGrpSpPr>
            <p:cNvPr id="108" name="组合 107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10" name="组合 10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2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1" name="文本框 110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练技能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9" name="图形 10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14" name="组合 113"/>
          <p:cNvGrpSpPr/>
          <p:nvPr/>
        </p:nvGrpSpPr>
        <p:grpSpPr>
          <a:xfrm>
            <a:off x="10086128" y="-40044"/>
            <a:ext cx="1800000" cy="765857"/>
            <a:chOff x="9941753" y="-40044"/>
            <a:chExt cx="1800000" cy="765857"/>
          </a:xfrm>
        </p:grpSpPr>
        <p:grpSp>
          <p:nvGrpSpPr>
            <p:cNvPr id="115" name="组合 114"/>
            <p:cNvGrpSpPr/>
            <p:nvPr/>
          </p:nvGrpSpPr>
          <p:grpSpPr>
            <a:xfrm>
              <a:off x="9941753" y="17572"/>
              <a:ext cx="1800000" cy="708241"/>
              <a:chOff x="7965" y="565"/>
              <a:chExt cx="2134" cy="1173"/>
            </a:xfrm>
          </p:grpSpPr>
          <p:grpSp>
            <p:nvGrpSpPr>
              <p:cNvPr id="117" name="组合 11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9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8" name="文本框 11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做总结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6" name="图形 11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pic>
        <p:nvPicPr>
          <p:cNvPr id="121" name="图片 120" descr="渐变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rcRect l="31112" r="31306"/>
          <a:stretch>
            <a:fillRect/>
          </a:stretch>
        </p:blipFill>
        <p:spPr>
          <a:xfrm>
            <a:off x="3404870" y="1842770"/>
            <a:ext cx="2687320" cy="40233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29660" y="5930265"/>
            <a:ext cx="20066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40mm—55mm</a:t>
            </a:r>
            <a:endParaRPr lang="en-US" altLang="zh-CN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rcRect l="7988" r="7886"/>
          <a:stretch>
            <a:fillRect/>
          </a:stretch>
        </p:blipFill>
        <p:spPr>
          <a:xfrm>
            <a:off x="6564630" y="2066925"/>
            <a:ext cx="4757420" cy="3181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93075" y="5930265"/>
            <a:ext cx="21558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75mm—135mm</a:t>
            </a:r>
            <a:endParaRPr lang="en-US" altLang="zh-CN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矩形 165"/>
          <p:cNvSpPr/>
          <p:nvPr/>
        </p:nvSpPr>
        <p:spPr>
          <a:xfrm>
            <a:off x="21232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44003" y="1521043"/>
            <a:ext cx="414845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rgbClr val="FFBA55"/>
                </a:solidFill>
              </a:rPr>
              <a:t>广角镜头：</a:t>
            </a:r>
            <a:r>
              <a:rPr lang="zh-CN" altLang="en-US" sz="2000" dirty="0">
                <a:solidFill>
                  <a:schemeClr val="bg1"/>
                </a:solidFill>
              </a:rPr>
              <a:t>24mm—35mm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902255" y="3098067"/>
            <a:ext cx="3652839" cy="1135054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特点：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焦距短，视野宽，背景清晰，但会产生畸变。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0" name="组合 119"/>
          <p:cNvGrpSpPr/>
          <p:nvPr/>
        </p:nvGrpSpPr>
        <p:grpSpPr>
          <a:xfrm>
            <a:off x="-53393" y="2862580"/>
            <a:ext cx="1702557" cy="501015"/>
            <a:chOff x="8890600" y="1892010"/>
            <a:chExt cx="2059632" cy="500865"/>
          </a:xfrm>
        </p:grpSpPr>
        <p:sp>
          <p:nvSpPr>
            <p:cNvPr id="121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8055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22" name="Rectangle 74"/>
            <p:cNvSpPr/>
            <p:nvPr/>
          </p:nvSpPr>
          <p:spPr>
            <a:xfrm>
              <a:off x="8890600" y="1936448"/>
              <a:ext cx="1928124" cy="38850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焦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距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-23979" y="1532791"/>
            <a:ext cx="1673147" cy="501015"/>
            <a:chOff x="8913888" y="1892011"/>
            <a:chExt cx="2024053" cy="500865"/>
          </a:xfrm>
          <a:solidFill>
            <a:srgbClr val="2A875A"/>
          </a:solidFill>
        </p:grpSpPr>
        <p:sp>
          <p:nvSpPr>
            <p:cNvPr id="124" name="Round Same Side Corner Rectangle 29"/>
            <p:cNvSpPr/>
            <p:nvPr/>
          </p:nvSpPr>
          <p:spPr>
            <a:xfrm rot="5400000">
              <a:off x="9685853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25" name="Rectangle 74"/>
            <p:cNvSpPr/>
            <p:nvPr/>
          </p:nvSpPr>
          <p:spPr>
            <a:xfrm>
              <a:off x="8913888" y="1947240"/>
              <a:ext cx="1928125" cy="38850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摄影发展史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-163823" y="2219925"/>
            <a:ext cx="1818059" cy="501015"/>
            <a:chOff x="8750872" y="1892010"/>
            <a:chExt cx="2199360" cy="500865"/>
          </a:xfrm>
          <a:solidFill>
            <a:srgbClr val="298558"/>
          </a:solidFill>
        </p:grpSpPr>
        <p:sp>
          <p:nvSpPr>
            <p:cNvPr id="127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28" name="Rectangle 74"/>
            <p:cNvSpPr/>
            <p:nvPr/>
          </p:nvSpPr>
          <p:spPr>
            <a:xfrm>
              <a:off x="8750872" y="1947240"/>
              <a:ext cx="2184566" cy="390745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成像原理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20257" y="3714403"/>
            <a:ext cx="2132969" cy="539750"/>
            <a:chOff x="4" y="1525"/>
            <a:chExt cx="3359" cy="850"/>
          </a:xfrm>
        </p:grpSpPr>
        <p:grpSp>
          <p:nvGrpSpPr>
            <p:cNvPr id="130" name="组合 129"/>
            <p:cNvGrpSpPr/>
            <p:nvPr/>
          </p:nvGrpSpPr>
          <p:grpSpPr>
            <a:xfrm>
              <a:off x="516" y="1563"/>
              <a:ext cx="2847" cy="805"/>
              <a:chOff x="8709818" y="1911360"/>
              <a:chExt cx="2695097" cy="511022"/>
            </a:xfrm>
          </p:grpSpPr>
          <p:sp>
            <p:nvSpPr>
              <p:cNvPr id="132" name="Round Same Side Corner Rectangle 29"/>
              <p:cNvSpPr/>
              <p:nvPr/>
            </p:nvSpPr>
            <p:spPr>
              <a:xfrm rot="5400000">
                <a:off x="9688860" y="932318"/>
                <a:ext cx="511022" cy="24691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33" name="Rectangle 74"/>
              <p:cNvSpPr/>
              <p:nvPr/>
            </p:nvSpPr>
            <p:spPr>
              <a:xfrm>
                <a:off x="9022801" y="1956631"/>
                <a:ext cx="2382114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l"/>
                <a:r>
                  <a:rPr lang="zh-CN" altLang="en-US" sz="22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镜头分类</a:t>
                </a:r>
                <a:endParaRPr lang="zh-CN" altLang="en-US" sz="2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1" name="图片 130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" y="1525"/>
              <a:ext cx="850" cy="850"/>
            </a:xfrm>
            <a:prstGeom prst="rect">
              <a:avLst/>
            </a:prstGeom>
          </p:spPr>
        </p:pic>
      </p:grpSp>
      <p:sp>
        <p:nvSpPr>
          <p:cNvPr id="134" name="等腰三角形 133"/>
          <p:cNvSpPr/>
          <p:nvPr/>
        </p:nvSpPr>
        <p:spPr>
          <a:xfrm rot="5400000">
            <a:off x="26480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矩形 134"/>
          <p:cNvSpPr/>
          <p:nvPr/>
        </p:nvSpPr>
        <p:spPr>
          <a:xfrm rot="16200000">
            <a:off x="1006635" y="-934224"/>
            <a:ext cx="664963" cy="2606877"/>
          </a:xfrm>
          <a:prstGeom prst="rect">
            <a:avLst/>
          </a:prstGeom>
          <a:solidFill>
            <a:srgbClr val="298659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-25130" y="1378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FFBA55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宣传画册项目分析</a:t>
            </a:r>
            <a:endParaRPr lang="zh-CN" altLang="en-US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137" name="组合 136"/>
          <p:cNvGrpSpPr/>
          <p:nvPr/>
        </p:nvGrpSpPr>
        <p:grpSpPr>
          <a:xfrm>
            <a:off x="3597230" y="-40089"/>
            <a:ext cx="1800000" cy="772315"/>
            <a:chOff x="3452855" y="-40089"/>
            <a:chExt cx="1800000" cy="772315"/>
          </a:xfrm>
        </p:grpSpPr>
        <p:grpSp>
          <p:nvGrpSpPr>
            <p:cNvPr id="138" name="组合 137"/>
            <p:cNvGrpSpPr/>
            <p:nvPr/>
          </p:nvGrpSpPr>
          <p:grpSpPr>
            <a:xfrm>
              <a:off x="3452855" y="23985"/>
              <a:ext cx="1800000" cy="708241"/>
              <a:chOff x="7964" y="565"/>
              <a:chExt cx="2136" cy="1173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7964" y="565"/>
                <a:ext cx="2136" cy="1149"/>
                <a:chOff x="7496" y="2497"/>
                <a:chExt cx="2987" cy="1337"/>
              </a:xfrm>
            </p:grpSpPr>
            <p:sp>
              <p:nvSpPr>
                <p:cNvPr id="142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496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41" name="文本框 14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析项目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39" name="图形 13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44" name="组合 143"/>
          <p:cNvGrpSpPr/>
          <p:nvPr/>
        </p:nvGrpSpPr>
        <p:grpSpPr>
          <a:xfrm>
            <a:off x="5754821" y="-49669"/>
            <a:ext cx="1800000" cy="775482"/>
            <a:chOff x="5610446" y="-49669"/>
            <a:chExt cx="1800000" cy="775482"/>
          </a:xfrm>
        </p:grpSpPr>
        <p:grpSp>
          <p:nvGrpSpPr>
            <p:cNvPr id="145" name="组合 144"/>
            <p:cNvGrpSpPr/>
            <p:nvPr/>
          </p:nvGrpSpPr>
          <p:grpSpPr>
            <a:xfrm>
              <a:off x="5610446" y="17572"/>
              <a:ext cx="1800000" cy="708241"/>
              <a:chOff x="7965" y="565"/>
              <a:chExt cx="2134" cy="1173"/>
            </a:xfrm>
          </p:grpSpPr>
          <p:grpSp>
            <p:nvGrpSpPr>
              <p:cNvPr id="147" name="组合 14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49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48" name="文本框 14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知原理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46" name="图形 14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51" name="组合 150"/>
          <p:cNvGrpSpPr/>
          <p:nvPr/>
        </p:nvGrpSpPr>
        <p:grpSpPr>
          <a:xfrm>
            <a:off x="7920475" y="-47278"/>
            <a:ext cx="1800000" cy="791844"/>
            <a:chOff x="7776100" y="-47278"/>
            <a:chExt cx="1800000" cy="791844"/>
          </a:xfrm>
        </p:grpSpPr>
        <p:grpSp>
          <p:nvGrpSpPr>
            <p:cNvPr id="152" name="组合 151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54" name="组合 15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56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55" name="文本框 154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练技能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53" name="图形 15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58" name="组合 157"/>
          <p:cNvGrpSpPr/>
          <p:nvPr/>
        </p:nvGrpSpPr>
        <p:grpSpPr>
          <a:xfrm>
            <a:off x="10086128" y="-40044"/>
            <a:ext cx="1800000" cy="765857"/>
            <a:chOff x="9941753" y="-40044"/>
            <a:chExt cx="1800000" cy="765857"/>
          </a:xfrm>
        </p:grpSpPr>
        <p:grpSp>
          <p:nvGrpSpPr>
            <p:cNvPr id="159" name="组合 158"/>
            <p:cNvGrpSpPr/>
            <p:nvPr/>
          </p:nvGrpSpPr>
          <p:grpSpPr>
            <a:xfrm>
              <a:off x="9941753" y="17572"/>
              <a:ext cx="1800000" cy="708241"/>
              <a:chOff x="7965" y="565"/>
              <a:chExt cx="2134" cy="1173"/>
            </a:xfrm>
          </p:grpSpPr>
          <p:grpSp>
            <p:nvGrpSpPr>
              <p:cNvPr id="161" name="组合 160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63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62" name="文本框 16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做总结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60" name="图形 15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rcRect t="10689" b="9987"/>
          <a:stretch>
            <a:fillRect/>
          </a:stretch>
        </p:blipFill>
        <p:spPr>
          <a:xfrm>
            <a:off x="2479040" y="2775585"/>
            <a:ext cx="5228590" cy="2332990"/>
          </a:xfrm>
          <a:prstGeom prst="rect">
            <a:avLst/>
          </a:prstGeom>
        </p:spPr>
      </p:pic>
      <p:pic>
        <p:nvPicPr>
          <p:cNvPr id="165" name="图片 16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文本框 6"/>
          <p:cNvSpPr txBox="1"/>
          <p:nvPr/>
        </p:nvSpPr>
        <p:spPr>
          <a:xfrm>
            <a:off x="5555615" y="4756785"/>
            <a:ext cx="20066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24mm—35mm</a:t>
            </a:r>
            <a:endParaRPr lang="en-US" altLang="zh-CN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矩形 165"/>
          <p:cNvSpPr/>
          <p:nvPr/>
        </p:nvSpPr>
        <p:spPr>
          <a:xfrm>
            <a:off x="21232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26833" y="1250803"/>
            <a:ext cx="4148455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4000"/>
              </a:lnSpc>
            </a:pPr>
            <a:r>
              <a:rPr lang="zh-CN" altLang="en-US" sz="2800" b="1" dirty="0">
                <a:solidFill>
                  <a:srgbClr val="FFBA55"/>
                </a:solidFill>
                <a:sym typeface="+mn-ea"/>
              </a:rPr>
              <a:t>标准镜头：</a:t>
            </a:r>
            <a:r>
              <a:rPr lang="en-US" altLang="zh-CN" sz="2000" dirty="0">
                <a:solidFill>
                  <a:schemeClr val="bg1"/>
                </a:solidFill>
                <a:sym typeface="+mn-ea"/>
              </a:rPr>
              <a:t>40mm—55mm</a:t>
            </a:r>
            <a:endParaRPr lang="zh-CN" altLang="en-US" sz="2800" b="1" dirty="0">
              <a:solidFill>
                <a:srgbClr val="FFBA55"/>
              </a:solidFill>
            </a:endParaRPr>
          </a:p>
          <a:p>
            <a:pPr fontAlgn="auto">
              <a:lnSpc>
                <a:spcPts val="4000"/>
              </a:lnSpc>
            </a:pPr>
            <a:r>
              <a:rPr lang="zh-CN" altLang="en-US" sz="2800" b="1" dirty="0">
                <a:solidFill>
                  <a:srgbClr val="FFBA55"/>
                </a:solidFill>
              </a:rPr>
              <a:t>中焦镜头：</a:t>
            </a:r>
            <a:r>
              <a:rPr lang="en-US" altLang="zh-CN" sz="2000" dirty="0">
                <a:solidFill>
                  <a:schemeClr val="bg1"/>
                </a:solidFill>
              </a:rPr>
              <a:t>75</a:t>
            </a:r>
            <a:r>
              <a:rPr lang="zh-CN" altLang="en-US" sz="2000" dirty="0">
                <a:solidFill>
                  <a:schemeClr val="bg1"/>
                </a:solidFill>
              </a:rPr>
              <a:t>mm—</a:t>
            </a:r>
            <a:r>
              <a:rPr lang="en-US" altLang="zh-CN" sz="2000" dirty="0">
                <a:solidFill>
                  <a:schemeClr val="bg1"/>
                </a:solidFill>
              </a:rPr>
              <a:t>1</a:t>
            </a:r>
            <a:r>
              <a:rPr lang="zh-CN" altLang="en-US" sz="2000" dirty="0">
                <a:solidFill>
                  <a:schemeClr val="bg1"/>
                </a:solidFill>
              </a:rPr>
              <a:t>35mm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79650" y="1425642"/>
            <a:ext cx="3767139" cy="168905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特点：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相较于广角镜头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背景更加模糊，接近人眼视角，畸变小，更加自然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0" name="组合 119"/>
          <p:cNvGrpSpPr/>
          <p:nvPr/>
        </p:nvGrpSpPr>
        <p:grpSpPr>
          <a:xfrm>
            <a:off x="-53393" y="2862580"/>
            <a:ext cx="1702557" cy="501015"/>
            <a:chOff x="8890600" y="1892010"/>
            <a:chExt cx="2059632" cy="500865"/>
          </a:xfrm>
        </p:grpSpPr>
        <p:sp>
          <p:nvSpPr>
            <p:cNvPr id="121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8055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22" name="Rectangle 74"/>
            <p:cNvSpPr/>
            <p:nvPr/>
          </p:nvSpPr>
          <p:spPr>
            <a:xfrm>
              <a:off x="8890600" y="1936448"/>
              <a:ext cx="1928124" cy="38850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焦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距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-23979" y="1532791"/>
            <a:ext cx="1673147" cy="501015"/>
            <a:chOff x="8913888" y="1892011"/>
            <a:chExt cx="2024053" cy="500865"/>
          </a:xfrm>
          <a:solidFill>
            <a:srgbClr val="2A875A"/>
          </a:solidFill>
        </p:grpSpPr>
        <p:sp>
          <p:nvSpPr>
            <p:cNvPr id="124" name="Round Same Side Corner Rectangle 29"/>
            <p:cNvSpPr/>
            <p:nvPr/>
          </p:nvSpPr>
          <p:spPr>
            <a:xfrm rot="5400000">
              <a:off x="9685853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25" name="Rectangle 74"/>
            <p:cNvSpPr/>
            <p:nvPr/>
          </p:nvSpPr>
          <p:spPr>
            <a:xfrm>
              <a:off x="8913888" y="1947240"/>
              <a:ext cx="1928125" cy="38850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摄影发展史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-163823" y="2219925"/>
            <a:ext cx="1818059" cy="501015"/>
            <a:chOff x="8750872" y="1892010"/>
            <a:chExt cx="2199360" cy="500865"/>
          </a:xfrm>
          <a:solidFill>
            <a:srgbClr val="298558"/>
          </a:solidFill>
        </p:grpSpPr>
        <p:sp>
          <p:nvSpPr>
            <p:cNvPr id="127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28" name="Rectangle 74"/>
            <p:cNvSpPr/>
            <p:nvPr/>
          </p:nvSpPr>
          <p:spPr>
            <a:xfrm>
              <a:off x="8750872" y="1947240"/>
              <a:ext cx="2184566" cy="390745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成像原理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20257" y="3714403"/>
            <a:ext cx="2132969" cy="539750"/>
            <a:chOff x="4" y="1525"/>
            <a:chExt cx="3359" cy="850"/>
          </a:xfrm>
        </p:grpSpPr>
        <p:grpSp>
          <p:nvGrpSpPr>
            <p:cNvPr id="130" name="组合 129"/>
            <p:cNvGrpSpPr/>
            <p:nvPr/>
          </p:nvGrpSpPr>
          <p:grpSpPr>
            <a:xfrm>
              <a:off x="516" y="1563"/>
              <a:ext cx="2847" cy="805"/>
              <a:chOff x="8709818" y="1911360"/>
              <a:chExt cx="2695097" cy="511022"/>
            </a:xfrm>
          </p:grpSpPr>
          <p:sp>
            <p:nvSpPr>
              <p:cNvPr id="132" name="Round Same Side Corner Rectangle 29"/>
              <p:cNvSpPr/>
              <p:nvPr/>
            </p:nvSpPr>
            <p:spPr>
              <a:xfrm rot="5400000">
                <a:off x="9688860" y="932318"/>
                <a:ext cx="511022" cy="24691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33" name="Rectangle 74"/>
              <p:cNvSpPr/>
              <p:nvPr/>
            </p:nvSpPr>
            <p:spPr>
              <a:xfrm>
                <a:off x="9022801" y="1956631"/>
                <a:ext cx="2382114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l"/>
                <a:r>
                  <a:rPr lang="zh-CN" altLang="en-US" sz="22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镜头分类</a:t>
                </a:r>
                <a:endParaRPr lang="zh-CN" altLang="en-US" sz="2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1" name="图片 130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" y="1525"/>
              <a:ext cx="850" cy="850"/>
            </a:xfrm>
            <a:prstGeom prst="rect">
              <a:avLst/>
            </a:prstGeom>
          </p:spPr>
        </p:pic>
      </p:grpSp>
      <p:sp>
        <p:nvSpPr>
          <p:cNvPr id="134" name="等腰三角形 133"/>
          <p:cNvSpPr/>
          <p:nvPr/>
        </p:nvSpPr>
        <p:spPr>
          <a:xfrm rot="5400000">
            <a:off x="26480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矩形 134"/>
          <p:cNvSpPr/>
          <p:nvPr/>
        </p:nvSpPr>
        <p:spPr>
          <a:xfrm rot="16200000">
            <a:off x="1006635" y="-934224"/>
            <a:ext cx="664963" cy="2606877"/>
          </a:xfrm>
          <a:prstGeom prst="rect">
            <a:avLst/>
          </a:prstGeom>
          <a:solidFill>
            <a:srgbClr val="298659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-25130" y="1378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FFBA55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宣传画册项目分析</a:t>
            </a:r>
            <a:endParaRPr lang="zh-CN" altLang="en-US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137" name="组合 136"/>
          <p:cNvGrpSpPr/>
          <p:nvPr/>
        </p:nvGrpSpPr>
        <p:grpSpPr>
          <a:xfrm>
            <a:off x="3597230" y="-40089"/>
            <a:ext cx="1800000" cy="772315"/>
            <a:chOff x="3452855" y="-40089"/>
            <a:chExt cx="1800000" cy="772315"/>
          </a:xfrm>
        </p:grpSpPr>
        <p:grpSp>
          <p:nvGrpSpPr>
            <p:cNvPr id="138" name="组合 137"/>
            <p:cNvGrpSpPr/>
            <p:nvPr/>
          </p:nvGrpSpPr>
          <p:grpSpPr>
            <a:xfrm>
              <a:off x="3452855" y="23985"/>
              <a:ext cx="1800000" cy="708241"/>
              <a:chOff x="7964" y="565"/>
              <a:chExt cx="2136" cy="1173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7964" y="565"/>
                <a:ext cx="2136" cy="1149"/>
                <a:chOff x="7496" y="2497"/>
                <a:chExt cx="2987" cy="1337"/>
              </a:xfrm>
            </p:grpSpPr>
            <p:sp>
              <p:nvSpPr>
                <p:cNvPr id="142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496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41" name="文本框 14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析项目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39" name="图形 13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44" name="组合 143"/>
          <p:cNvGrpSpPr/>
          <p:nvPr/>
        </p:nvGrpSpPr>
        <p:grpSpPr>
          <a:xfrm>
            <a:off x="5754821" y="-49669"/>
            <a:ext cx="1800000" cy="775482"/>
            <a:chOff x="5610446" y="-49669"/>
            <a:chExt cx="1800000" cy="775482"/>
          </a:xfrm>
        </p:grpSpPr>
        <p:grpSp>
          <p:nvGrpSpPr>
            <p:cNvPr id="145" name="组合 144"/>
            <p:cNvGrpSpPr/>
            <p:nvPr/>
          </p:nvGrpSpPr>
          <p:grpSpPr>
            <a:xfrm>
              <a:off x="5610446" y="17572"/>
              <a:ext cx="1800000" cy="708241"/>
              <a:chOff x="7965" y="565"/>
              <a:chExt cx="2134" cy="1173"/>
            </a:xfrm>
          </p:grpSpPr>
          <p:grpSp>
            <p:nvGrpSpPr>
              <p:cNvPr id="147" name="组合 14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49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48" name="文本框 14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知原理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46" name="图形 14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51" name="组合 150"/>
          <p:cNvGrpSpPr/>
          <p:nvPr/>
        </p:nvGrpSpPr>
        <p:grpSpPr>
          <a:xfrm>
            <a:off x="7920475" y="-47278"/>
            <a:ext cx="1800000" cy="791844"/>
            <a:chOff x="7776100" y="-47278"/>
            <a:chExt cx="1800000" cy="791844"/>
          </a:xfrm>
        </p:grpSpPr>
        <p:grpSp>
          <p:nvGrpSpPr>
            <p:cNvPr id="152" name="组合 151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54" name="组合 15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56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55" name="文本框 154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练技能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53" name="图形 15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58" name="组合 157"/>
          <p:cNvGrpSpPr/>
          <p:nvPr/>
        </p:nvGrpSpPr>
        <p:grpSpPr>
          <a:xfrm>
            <a:off x="10086128" y="-40044"/>
            <a:ext cx="1800000" cy="765857"/>
            <a:chOff x="9941753" y="-40044"/>
            <a:chExt cx="1800000" cy="765857"/>
          </a:xfrm>
        </p:grpSpPr>
        <p:grpSp>
          <p:nvGrpSpPr>
            <p:cNvPr id="159" name="组合 158"/>
            <p:cNvGrpSpPr/>
            <p:nvPr/>
          </p:nvGrpSpPr>
          <p:grpSpPr>
            <a:xfrm>
              <a:off x="9941753" y="17572"/>
              <a:ext cx="1800000" cy="708241"/>
              <a:chOff x="7965" y="565"/>
              <a:chExt cx="2134" cy="1173"/>
            </a:xfrm>
          </p:grpSpPr>
          <p:grpSp>
            <p:nvGrpSpPr>
              <p:cNvPr id="161" name="组合 160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63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62" name="文本框 16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做总结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60" name="图形 15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pic>
        <p:nvPicPr>
          <p:cNvPr id="165" name="图片 164" descr="渐变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rcRect l="31112" r="31306"/>
          <a:stretch>
            <a:fillRect/>
          </a:stretch>
        </p:blipFill>
        <p:spPr>
          <a:xfrm>
            <a:off x="3646805" y="2890520"/>
            <a:ext cx="2034540" cy="304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rcRect l="7988" r="7886"/>
          <a:stretch>
            <a:fillRect/>
          </a:stretch>
        </p:blipFill>
        <p:spPr>
          <a:xfrm>
            <a:off x="6684645" y="3296920"/>
            <a:ext cx="4064635" cy="27184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10660" y="5549265"/>
            <a:ext cx="1642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40mm—55mm</a:t>
            </a:r>
            <a:endParaRPr lang="en-US" altLang="zh-CN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47785" y="5640070"/>
            <a:ext cx="17614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75mm—135mm</a:t>
            </a:r>
            <a:endParaRPr lang="en-US" altLang="zh-CN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矩形 120"/>
          <p:cNvSpPr/>
          <p:nvPr/>
        </p:nvSpPr>
        <p:spPr>
          <a:xfrm>
            <a:off x="21232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77515" y="1932305"/>
            <a:ext cx="42348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广角镜头（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24—35mm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77515" y="2738755"/>
            <a:ext cx="5136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标准镜头（40—55mm）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77515" y="3500120"/>
            <a:ext cx="6346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中焦镜头（75—135mm）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77515" y="4191635"/>
            <a:ext cx="4803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长焦镜头（135—300mm）：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4535" y="1955800"/>
            <a:ext cx="396049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广阔风景、建筑等大场景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74535" y="2731770"/>
            <a:ext cx="236664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人像、普通风景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4535" y="3505835"/>
            <a:ext cx="236664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人像、纪实等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74535" y="4187825"/>
            <a:ext cx="392557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远距拍摄鸟类、体育赛事等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-53393" y="2862580"/>
            <a:ext cx="1702557" cy="501015"/>
            <a:chOff x="8890600" y="1892010"/>
            <a:chExt cx="2059632" cy="500865"/>
          </a:xfrm>
        </p:grpSpPr>
        <p:sp>
          <p:nvSpPr>
            <p:cNvPr id="62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8055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3" name="Rectangle 74"/>
            <p:cNvSpPr/>
            <p:nvPr/>
          </p:nvSpPr>
          <p:spPr>
            <a:xfrm>
              <a:off x="8890600" y="1936448"/>
              <a:ext cx="1928124" cy="38850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焦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距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-23979" y="1532791"/>
            <a:ext cx="1673147" cy="501015"/>
            <a:chOff x="8913888" y="1892011"/>
            <a:chExt cx="2024053" cy="500865"/>
          </a:xfrm>
          <a:solidFill>
            <a:srgbClr val="2A875A"/>
          </a:solidFill>
        </p:grpSpPr>
        <p:sp>
          <p:nvSpPr>
            <p:cNvPr id="65" name="Round Same Side Corner Rectangle 29"/>
            <p:cNvSpPr/>
            <p:nvPr/>
          </p:nvSpPr>
          <p:spPr>
            <a:xfrm rot="5400000">
              <a:off x="9685853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6" name="Rectangle 74"/>
            <p:cNvSpPr/>
            <p:nvPr/>
          </p:nvSpPr>
          <p:spPr>
            <a:xfrm>
              <a:off x="8913888" y="1947240"/>
              <a:ext cx="1928125" cy="38850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摄影发展史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-163823" y="2219925"/>
            <a:ext cx="1818059" cy="501015"/>
            <a:chOff x="8750872" y="1892010"/>
            <a:chExt cx="2199360" cy="500865"/>
          </a:xfrm>
          <a:solidFill>
            <a:srgbClr val="298558"/>
          </a:solidFill>
        </p:grpSpPr>
        <p:sp>
          <p:nvSpPr>
            <p:cNvPr id="68" name="Round Same Side Corner Rectangle 29"/>
            <p:cNvSpPr/>
            <p:nvPr/>
          </p:nvSpPr>
          <p:spPr>
            <a:xfrm rot="5400000">
              <a:off x="9698144" y="1140788"/>
              <a:ext cx="500865" cy="20033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9" name="Rectangle 74"/>
            <p:cNvSpPr/>
            <p:nvPr/>
          </p:nvSpPr>
          <p:spPr>
            <a:xfrm>
              <a:off x="8750872" y="1947240"/>
              <a:ext cx="2184566" cy="390745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成像原理</a:t>
              </a:r>
              <a:endParaRPr lang="zh-CN" altLang="en-US" sz="20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-20257" y="3714403"/>
            <a:ext cx="2132969" cy="539750"/>
            <a:chOff x="4" y="1525"/>
            <a:chExt cx="3359" cy="850"/>
          </a:xfrm>
        </p:grpSpPr>
        <p:grpSp>
          <p:nvGrpSpPr>
            <p:cNvPr id="71" name="组合 70"/>
            <p:cNvGrpSpPr/>
            <p:nvPr/>
          </p:nvGrpSpPr>
          <p:grpSpPr>
            <a:xfrm>
              <a:off x="516" y="1563"/>
              <a:ext cx="2847" cy="805"/>
              <a:chOff x="8709818" y="1911360"/>
              <a:chExt cx="2695097" cy="511022"/>
            </a:xfrm>
          </p:grpSpPr>
          <p:sp>
            <p:nvSpPr>
              <p:cNvPr id="73" name="Round Same Side Corner Rectangle 29"/>
              <p:cNvSpPr/>
              <p:nvPr/>
            </p:nvSpPr>
            <p:spPr>
              <a:xfrm rot="5400000">
                <a:off x="9688860" y="932318"/>
                <a:ext cx="511022" cy="24691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9022801" y="1956631"/>
                <a:ext cx="2382114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l"/>
                <a:r>
                  <a:rPr lang="zh-CN" altLang="en-US" sz="22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镜头分类</a:t>
                </a:r>
                <a:endParaRPr lang="zh-CN" altLang="en-US" sz="2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72" name="图片 71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" y="1525"/>
              <a:ext cx="850" cy="850"/>
            </a:xfrm>
            <a:prstGeom prst="rect">
              <a:avLst/>
            </a:prstGeom>
          </p:spPr>
        </p:pic>
      </p:grpSp>
      <p:sp>
        <p:nvSpPr>
          <p:cNvPr id="79" name="等腰三角形 78"/>
          <p:cNvSpPr/>
          <p:nvPr/>
        </p:nvSpPr>
        <p:spPr>
          <a:xfrm rot="5400000">
            <a:off x="26480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 rot="16200000">
            <a:off x="1006635" y="-934224"/>
            <a:ext cx="664963" cy="2606877"/>
          </a:xfrm>
          <a:prstGeom prst="rect">
            <a:avLst/>
          </a:prstGeom>
          <a:solidFill>
            <a:srgbClr val="298659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-25130" y="1378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FFBA55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宣传画册项目分析</a:t>
            </a:r>
            <a:endParaRPr lang="zh-CN" altLang="en-US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3597230" y="-40089"/>
            <a:ext cx="1800000" cy="772315"/>
            <a:chOff x="3452855" y="-40089"/>
            <a:chExt cx="1800000" cy="772315"/>
          </a:xfrm>
        </p:grpSpPr>
        <p:grpSp>
          <p:nvGrpSpPr>
            <p:cNvPr id="85" name="组合 84"/>
            <p:cNvGrpSpPr/>
            <p:nvPr/>
          </p:nvGrpSpPr>
          <p:grpSpPr>
            <a:xfrm>
              <a:off x="3452855" y="23985"/>
              <a:ext cx="1800000" cy="708241"/>
              <a:chOff x="7964" y="565"/>
              <a:chExt cx="2136" cy="1173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7964" y="565"/>
                <a:ext cx="2136" cy="1149"/>
                <a:chOff x="7496" y="2497"/>
                <a:chExt cx="2987" cy="1337"/>
              </a:xfrm>
            </p:grpSpPr>
            <p:sp>
              <p:nvSpPr>
                <p:cNvPr id="90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496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8" name="文本框 8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析项目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6" name="图形 8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93" name="组合 92"/>
          <p:cNvGrpSpPr/>
          <p:nvPr/>
        </p:nvGrpSpPr>
        <p:grpSpPr>
          <a:xfrm>
            <a:off x="5754821" y="-49669"/>
            <a:ext cx="1800000" cy="775482"/>
            <a:chOff x="5610446" y="-49669"/>
            <a:chExt cx="1800000" cy="775482"/>
          </a:xfrm>
        </p:grpSpPr>
        <p:grpSp>
          <p:nvGrpSpPr>
            <p:cNvPr id="94" name="组合 93"/>
            <p:cNvGrpSpPr/>
            <p:nvPr/>
          </p:nvGrpSpPr>
          <p:grpSpPr>
            <a:xfrm>
              <a:off x="5610446" y="17572"/>
              <a:ext cx="1800000" cy="708241"/>
              <a:chOff x="7965" y="565"/>
              <a:chExt cx="2134" cy="1173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98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7" name="文本框 96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知原理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5" name="图形 9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03" name="组合 102"/>
          <p:cNvGrpSpPr/>
          <p:nvPr/>
        </p:nvGrpSpPr>
        <p:grpSpPr>
          <a:xfrm>
            <a:off x="7920475" y="-47278"/>
            <a:ext cx="1800000" cy="791844"/>
            <a:chOff x="7776100" y="-47278"/>
            <a:chExt cx="1800000" cy="791844"/>
          </a:xfrm>
        </p:grpSpPr>
        <p:grpSp>
          <p:nvGrpSpPr>
            <p:cNvPr id="107" name="组合 106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练技能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10086128" y="-40044"/>
            <a:ext cx="1800000" cy="765857"/>
            <a:chOff x="9941753" y="-40044"/>
            <a:chExt cx="1800000" cy="765857"/>
          </a:xfrm>
        </p:grpSpPr>
        <p:grpSp>
          <p:nvGrpSpPr>
            <p:cNvPr id="114" name="组合 113"/>
            <p:cNvGrpSpPr/>
            <p:nvPr/>
          </p:nvGrpSpPr>
          <p:grpSpPr>
            <a:xfrm>
              <a:off x="9941753" y="17572"/>
              <a:ext cx="1800000" cy="708241"/>
              <a:chOff x="7965" y="565"/>
              <a:chExt cx="2134" cy="1173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做总结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pic>
        <p:nvPicPr>
          <p:cNvPr id="120" name="图片 119" descr="渐变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257*536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5.xml><?xml version="1.0" encoding="utf-8"?>
<p:tagLst xmlns:p="http://schemas.openxmlformats.org/presentationml/2006/main">
  <p:tag name="COMMONDATA" val="eyJoZGlkIjoiM2NmYjlmMDI0NzM4YzZmMjJmM2U3NDEwZDI5MWI1YjQ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2289,&quot;width&quot;:18434}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6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6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6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6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1144</Words>
  <Application>WPS 演示</Application>
  <PresentationFormat>宽屏</PresentationFormat>
  <Paragraphs>280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Wingdings</vt:lpstr>
      <vt:lpstr>Wingdings</vt:lpstr>
      <vt:lpstr>微软雅黑</vt:lpstr>
      <vt:lpstr>汉仪程行简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247</cp:revision>
  <dcterms:created xsi:type="dcterms:W3CDTF">2019-06-19T02:08:00Z</dcterms:created>
  <dcterms:modified xsi:type="dcterms:W3CDTF">2022-09-16T08:07:58Z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845FEB5DC67D465497B02911038216AB</vt:lpwstr>
  </property>
</Properties>
</file>