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449" r:id="rId4"/>
    <p:sldId id="502" r:id="rId5"/>
    <p:sldId id="497" r:id="rId6"/>
    <p:sldId id="514" r:id="rId7"/>
    <p:sldId id="513" r:id="rId8"/>
    <p:sldId id="515" r:id="rId9"/>
    <p:sldId id="496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85B"/>
    <a:srgbClr val="FFFFFF"/>
    <a:srgbClr val="FAB653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60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254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7.xml"/><Relationship Id="rId13" Type="http://schemas.openxmlformats.org/officeDocument/2006/relationships/image" Target="../media/image5.png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image" Target="../media/image6.png"/><Relationship Id="rId4" Type="http://schemas.openxmlformats.org/officeDocument/2006/relationships/tags" Target="../tags/tag140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64.xml"/><Relationship Id="rId30" Type="http://schemas.openxmlformats.org/officeDocument/2006/relationships/tags" Target="../tags/tag163.xml"/><Relationship Id="rId3" Type="http://schemas.openxmlformats.org/officeDocument/2006/relationships/tags" Target="../tags/tag139.xml"/><Relationship Id="rId29" Type="http://schemas.openxmlformats.org/officeDocument/2006/relationships/tags" Target="../tags/tag162.xml"/><Relationship Id="rId28" Type="http://schemas.openxmlformats.org/officeDocument/2006/relationships/tags" Target="../tags/tag161.xml"/><Relationship Id="rId27" Type="http://schemas.openxmlformats.org/officeDocument/2006/relationships/tags" Target="../tags/tag160.xml"/><Relationship Id="rId26" Type="http://schemas.openxmlformats.org/officeDocument/2006/relationships/tags" Target="../tags/tag159.xml"/><Relationship Id="rId25" Type="http://schemas.openxmlformats.org/officeDocument/2006/relationships/tags" Target="../tags/tag158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tags" Target="../tags/tag138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6.png"/><Relationship Id="rId4" Type="http://schemas.openxmlformats.org/officeDocument/2006/relationships/tags" Target="../tags/tag167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91.xml"/><Relationship Id="rId30" Type="http://schemas.openxmlformats.org/officeDocument/2006/relationships/tags" Target="../tags/tag190.xml"/><Relationship Id="rId3" Type="http://schemas.openxmlformats.org/officeDocument/2006/relationships/tags" Target="../tags/tag166.xml"/><Relationship Id="rId29" Type="http://schemas.openxmlformats.org/officeDocument/2006/relationships/tags" Target="../tags/tag189.xml"/><Relationship Id="rId28" Type="http://schemas.openxmlformats.org/officeDocument/2006/relationships/tags" Target="../tags/tag188.xml"/><Relationship Id="rId27" Type="http://schemas.openxmlformats.org/officeDocument/2006/relationships/tags" Target="../tags/tag187.xml"/><Relationship Id="rId26" Type="http://schemas.openxmlformats.org/officeDocument/2006/relationships/tags" Target="../tags/tag186.xml"/><Relationship Id="rId25" Type="http://schemas.openxmlformats.org/officeDocument/2006/relationships/tags" Target="../tags/tag185.xml"/><Relationship Id="rId24" Type="http://schemas.openxmlformats.org/officeDocument/2006/relationships/tags" Target="../tags/tag184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tags" Target="../tags/tag165.xml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../media/image6.png"/><Relationship Id="rId4" Type="http://schemas.openxmlformats.org/officeDocument/2006/relationships/tags" Target="../tags/tag194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220.xml"/><Relationship Id="rId32" Type="http://schemas.openxmlformats.org/officeDocument/2006/relationships/tags" Target="../tags/tag219.xml"/><Relationship Id="rId31" Type="http://schemas.openxmlformats.org/officeDocument/2006/relationships/tags" Target="../tags/tag218.xml"/><Relationship Id="rId30" Type="http://schemas.openxmlformats.org/officeDocument/2006/relationships/tags" Target="../tags/tag217.xml"/><Relationship Id="rId3" Type="http://schemas.openxmlformats.org/officeDocument/2006/relationships/tags" Target="../tags/tag193.xml"/><Relationship Id="rId29" Type="http://schemas.openxmlformats.org/officeDocument/2006/relationships/tags" Target="../tags/tag216.xml"/><Relationship Id="rId28" Type="http://schemas.openxmlformats.org/officeDocument/2006/relationships/tags" Target="../tags/tag215.xml"/><Relationship Id="rId27" Type="http://schemas.openxmlformats.org/officeDocument/2006/relationships/tags" Target="../tags/tag214.xml"/><Relationship Id="rId26" Type="http://schemas.openxmlformats.org/officeDocument/2006/relationships/tags" Target="../tags/tag213.xml"/><Relationship Id="rId25" Type="http://schemas.openxmlformats.org/officeDocument/2006/relationships/tags" Target="../tags/tag212.xml"/><Relationship Id="rId24" Type="http://schemas.openxmlformats.org/officeDocument/2006/relationships/tags" Target="../tags/tag211.xml"/><Relationship Id="rId23" Type="http://schemas.openxmlformats.org/officeDocument/2006/relationships/tags" Target="../tags/tag210.xml"/><Relationship Id="rId22" Type="http://schemas.openxmlformats.org/officeDocument/2006/relationships/tags" Target="../tags/tag209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tags" Target="../tags/tag192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image" Target="../media/image4.svg"/><Relationship Id="rId13" Type="http://schemas.openxmlformats.org/officeDocument/2006/relationships/image" Target="../media/image3.png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image" Target="../media/image6.png"/><Relationship Id="rId4" Type="http://schemas.openxmlformats.org/officeDocument/2006/relationships/tags" Target="../tags/tag223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249.xml"/><Relationship Id="rId32" Type="http://schemas.openxmlformats.org/officeDocument/2006/relationships/tags" Target="../tags/tag248.xml"/><Relationship Id="rId31" Type="http://schemas.openxmlformats.org/officeDocument/2006/relationships/tags" Target="../tags/tag247.xml"/><Relationship Id="rId30" Type="http://schemas.openxmlformats.org/officeDocument/2006/relationships/tags" Target="../tags/tag246.xml"/><Relationship Id="rId3" Type="http://schemas.openxmlformats.org/officeDocument/2006/relationships/tags" Target="../tags/tag222.xml"/><Relationship Id="rId29" Type="http://schemas.openxmlformats.org/officeDocument/2006/relationships/tags" Target="../tags/tag245.xml"/><Relationship Id="rId28" Type="http://schemas.openxmlformats.org/officeDocument/2006/relationships/tags" Target="../tags/tag244.xml"/><Relationship Id="rId27" Type="http://schemas.openxmlformats.org/officeDocument/2006/relationships/tags" Target="../tags/tag243.xml"/><Relationship Id="rId26" Type="http://schemas.openxmlformats.org/officeDocument/2006/relationships/tags" Target="../tags/tag242.xml"/><Relationship Id="rId25" Type="http://schemas.openxmlformats.org/officeDocument/2006/relationships/tags" Target="../tags/tag241.xml"/><Relationship Id="rId24" Type="http://schemas.openxmlformats.org/officeDocument/2006/relationships/tags" Target="../tags/tag240.xml"/><Relationship Id="rId23" Type="http://schemas.openxmlformats.org/officeDocument/2006/relationships/tags" Target="../tags/tag239.xml"/><Relationship Id="rId22" Type="http://schemas.openxmlformats.org/officeDocument/2006/relationships/tags" Target="../tags/tag238.xml"/><Relationship Id="rId21" Type="http://schemas.openxmlformats.org/officeDocument/2006/relationships/tags" Target="../tags/tag237.xml"/><Relationship Id="rId20" Type="http://schemas.openxmlformats.org/officeDocument/2006/relationships/tags" Target="../tags/tag236.xml"/><Relationship Id="rId2" Type="http://schemas.openxmlformats.org/officeDocument/2006/relationships/tags" Target="../tags/tag221.xml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image" Target="../media/image4.svg"/><Relationship Id="rId13" Type="http://schemas.openxmlformats.org/officeDocument/2006/relationships/image" Target="../media/image3.png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873"/>
              <a:ext cx="12405" cy="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专题宣传片拍摄（一）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</a:t>
            </a:r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一）</a:t>
            </a:r>
            <a:endParaRPr lang="zh-CN" altLang="en-US" sz="2400" b="1" spc="3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681605" y="1774190"/>
            <a:ext cx="888936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学习任务：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1.根据主题，制定合理的拍摄计划。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2.运用已有的摄影知识，根据脚本拍摄家乡的美丽瞬间。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3.分享摄影作品的创作思路。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237230" y="2218055"/>
            <a:ext cx="73717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1.主题的选定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：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可以根据自身了解的情况和实际能拍摄的对象来拟定拍摄主题。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202391"/>
            <a:ext cx="2295215" cy="575945"/>
            <a:chOff x="132" y="1521"/>
            <a:chExt cx="3614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8" y="1597"/>
              <a:ext cx="3119" cy="794"/>
              <a:chOff x="8817312" y="1931535"/>
              <a:chExt cx="295311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042128" y="706719"/>
                <a:ext cx="503480" cy="2953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755" y="2009847"/>
                <a:ext cx="2631196" cy="388073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拍摄步骤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>
            <p:custDataLst>
              <p:tags r:id="rId2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</a:t>
            </a:r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一）</a:t>
            </a:r>
            <a:endParaRPr lang="zh-CN" altLang="en-US" sz="2400" b="1" spc="3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063875" y="1717675"/>
            <a:ext cx="737171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2.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制定拍摄计划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：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定好主题之后就需要根据主题制定拍摄计划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（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1</a:t>
            </a:r>
            <a:r>
              <a:rPr lang="zh-CN" alt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）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前期研究与规划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（</a:t>
            </a:r>
            <a:r>
              <a:rPr lang="en-US" altLang="zh-CN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2</a:t>
            </a:r>
            <a:r>
              <a:rPr lang="zh-CN" altLang="en-US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）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拍摄内容规划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（</a:t>
            </a:r>
            <a:r>
              <a:rPr lang="en-US" altLang="zh-CN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3</a:t>
            </a:r>
            <a:r>
              <a:rPr lang="zh-CN" altLang="en-US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）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技术准备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    </a:t>
            </a:r>
            <a:r>
              <a:rPr lang="zh-CN" altLang="en-US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（</a:t>
            </a:r>
            <a:r>
              <a:rPr lang="en-US" altLang="zh-CN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4</a:t>
            </a:r>
            <a:r>
              <a:rPr lang="zh-CN" altLang="en-US" sz="2800">
                <a:solidFill>
                  <a:schemeClr val="bg1"/>
                </a:solidFill>
                <a:latin typeface="Calibri" charset="0"/>
                <a:cs typeface="宋体" charset="0"/>
                <a:sym typeface="+mn-ea"/>
              </a:rPr>
              <a:t>）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光线与时间的选择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202391"/>
            <a:ext cx="2295215" cy="575945"/>
            <a:chOff x="132" y="1521"/>
            <a:chExt cx="3614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8" y="1597"/>
              <a:ext cx="3119" cy="794"/>
              <a:chOff x="8817312" y="1931535"/>
              <a:chExt cx="295311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042128" y="706719"/>
                <a:ext cx="503480" cy="2953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755" y="2009847"/>
                <a:ext cx="2631196" cy="388073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拍摄步骤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>
            <p:custDataLst>
              <p:tags r:id="rId2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</a:t>
            </a:r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一）</a:t>
            </a:r>
            <a:endParaRPr lang="zh-CN" altLang="en-US" sz="2400" b="1" spc="3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602230" y="1532255"/>
            <a:ext cx="9577070" cy="5030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分镜头脚本的撰写步骤：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1）主题与目的明确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2）场景设定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3）镜头规划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4）详细描述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5）时间与对白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6）符号与排版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      7）修订与沟通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36830" y="1880235"/>
            <a:ext cx="2139801" cy="575945"/>
            <a:chOff x="132" y="1521"/>
            <a:chExt cx="3247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52" cy="794"/>
              <a:chOff x="8816838" y="1931218"/>
              <a:chExt cx="2605385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062232" y="1983849"/>
                <a:ext cx="235999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no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脚本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撰写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5" name="等腰三角形 4"/>
          <p:cNvSpPr/>
          <p:nvPr>
            <p:custDataLst>
              <p:tags r:id="rId6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宣传画册制作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2" name="组合 1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3050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1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32"/>
              </p:custDataLst>
            </p:nvPr>
          </p:nvSpPr>
          <p:spPr>
            <a:xfrm>
              <a:off x="8861482" y="1938958"/>
              <a:ext cx="2058182" cy="442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4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拍摄步骤</a:t>
              </a:r>
              <a:endParaRPr lang="zh-CN" altLang="en-US" sz="24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654935" y="2431415"/>
            <a:ext cx="8899525" cy="1601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我们先来看一看这一段视频，然后请同学们反向的构思出这段片段的分镜头脚本内容是什么？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36830" y="1880235"/>
            <a:ext cx="2139801" cy="575945"/>
            <a:chOff x="132" y="1521"/>
            <a:chExt cx="3247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52" cy="794"/>
              <a:chOff x="8816838" y="1931218"/>
              <a:chExt cx="2605385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062232" y="1983849"/>
                <a:ext cx="235999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no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脚本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撰写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5" name="等腰三角形 4"/>
          <p:cNvSpPr/>
          <p:nvPr>
            <p:custDataLst>
              <p:tags r:id="rId6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宣传画册制作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2" name="组合 1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3050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1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32"/>
              </p:custDataLst>
            </p:nvPr>
          </p:nvSpPr>
          <p:spPr>
            <a:xfrm>
              <a:off x="8861482" y="1938958"/>
              <a:ext cx="2058182" cy="442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4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拍摄步骤</a:t>
              </a:r>
              <a:endParaRPr lang="zh-CN" altLang="en-US" sz="24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小技巧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979420" y="2012950"/>
            <a:ext cx="8288655" cy="429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1）脚本文本要简洁明了，用语具体，避免模糊、含糊或不准确的表述。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2）不同场景之间的转换需要自然，避免让观众产生突兀感。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3）如果视频制作中需要特效或后期制作，需要在脚本中特别标注和说明。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4）与视频制作人和后期剪辑人员充分交流和沟通，确保最终的视频效果符合预期。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7" name="等腰三角形 6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宣传画册制作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4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WPS 文字</Application>
  <PresentationFormat>宽屏</PresentationFormat>
  <Paragraphs>113</Paragraphs>
  <Slides>7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苹方-简</vt:lpstr>
      <vt:lpstr>Calibri</vt:lpstr>
      <vt:lpstr>宋体</vt:lpstr>
      <vt:lpstr>Helvetica Neue</vt:lpstr>
      <vt:lpstr>Arial Unicode MS</vt:lpstr>
      <vt:lpstr>汉仪书宋二KW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219</cp:revision>
  <dcterms:created xsi:type="dcterms:W3CDTF">2024-06-05T16:03:10Z</dcterms:created>
  <dcterms:modified xsi:type="dcterms:W3CDTF">2024-06-05T16:03:10Z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1FD6922B062223B43E8C606608CFC231_43</vt:lpwstr>
  </property>
</Properties>
</file>